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 id="2147483731" r:id="rId2"/>
    <p:sldMasterId id="2147483719" r:id="rId3"/>
    <p:sldMasterId id="2147483851" r:id="rId4"/>
    <p:sldMasterId id="2147483924" r:id="rId5"/>
  </p:sldMasterIdLst>
  <p:notesMasterIdLst>
    <p:notesMasterId r:id="rId57"/>
  </p:notesMasterIdLst>
  <p:sldIdLst>
    <p:sldId id="256" r:id="rId6"/>
    <p:sldId id="330" r:id="rId7"/>
    <p:sldId id="257" r:id="rId8"/>
    <p:sldId id="258" r:id="rId9"/>
    <p:sldId id="312" r:id="rId10"/>
    <p:sldId id="300" r:id="rId11"/>
    <p:sldId id="301" r:id="rId12"/>
    <p:sldId id="313" r:id="rId13"/>
    <p:sldId id="314" r:id="rId14"/>
    <p:sldId id="302" r:id="rId15"/>
    <p:sldId id="303" r:id="rId16"/>
    <p:sldId id="305" r:id="rId17"/>
    <p:sldId id="263" r:id="rId18"/>
    <p:sldId id="306" r:id="rId19"/>
    <p:sldId id="315" r:id="rId20"/>
    <p:sldId id="308" r:id="rId21"/>
    <p:sldId id="316" r:id="rId22"/>
    <p:sldId id="309" r:id="rId23"/>
    <p:sldId id="310" r:id="rId24"/>
    <p:sldId id="262" r:id="rId25"/>
    <p:sldId id="332" r:id="rId26"/>
    <p:sldId id="261" r:id="rId27"/>
    <p:sldId id="311" r:id="rId28"/>
    <p:sldId id="259" r:id="rId29"/>
    <p:sldId id="260" r:id="rId30"/>
    <p:sldId id="265" r:id="rId31"/>
    <p:sldId id="327" r:id="rId32"/>
    <p:sldId id="266" r:id="rId33"/>
    <p:sldId id="272" r:id="rId34"/>
    <p:sldId id="273" r:id="rId35"/>
    <p:sldId id="274" r:id="rId36"/>
    <p:sldId id="317" r:id="rId37"/>
    <p:sldId id="318" r:id="rId38"/>
    <p:sldId id="279" r:id="rId39"/>
    <p:sldId id="280" r:id="rId40"/>
    <p:sldId id="281" r:id="rId41"/>
    <p:sldId id="282" r:id="rId42"/>
    <p:sldId id="286" r:id="rId43"/>
    <p:sldId id="287" r:id="rId44"/>
    <p:sldId id="288" r:id="rId45"/>
    <p:sldId id="289" r:id="rId46"/>
    <p:sldId id="319" r:id="rId47"/>
    <p:sldId id="293" r:id="rId48"/>
    <p:sldId id="320" r:id="rId49"/>
    <p:sldId id="321" r:id="rId50"/>
    <p:sldId id="322" r:id="rId51"/>
    <p:sldId id="326" r:id="rId52"/>
    <p:sldId id="323" r:id="rId53"/>
    <p:sldId id="324" r:id="rId54"/>
    <p:sldId id="325" r:id="rId55"/>
    <p:sldId id="294" r:id="rId5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57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D24FBAF-1597-48B7-BECD-301CE231D9FA}" type="datetimeFigureOut">
              <a:rPr lang="en-US"/>
              <a:pPr>
                <a:defRPr/>
              </a:pPr>
              <a:t>1/21/2026</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IN"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IN"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122F6A1-BD25-4586-9A09-4BBD6055786E}" type="slidenum">
              <a:rPr lang="en-IN"/>
              <a:pPr>
                <a:defRPr/>
              </a:pPr>
              <a:t>‹#›</a:t>
            </a:fld>
            <a:endParaRPr lang="en-I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IN"/>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4F5F7B-5EA0-4645-B163-5843788392D4}" type="slidenum">
              <a:rPr lang="en-IN"/>
              <a:pPr fontAlgn="base">
                <a:spcBef>
                  <a:spcPct val="0"/>
                </a:spcBef>
                <a:spcAft>
                  <a:spcPct val="0"/>
                </a:spcAft>
              </a:pPr>
              <a:t>4</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F630E897-151F-4FDD-94CC-FB2D6DEF32B1}" type="datetimeFigureOut">
              <a:rPr lang="en-US" smtClean="0"/>
              <a:pPr/>
              <a:t>1/21/2026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F630E897-151F-4FDD-94CC-FB2D6DEF32B1}" type="datetimeFigureOut">
              <a:rPr lang="en-US" smtClean="0"/>
              <a:pPr/>
              <a:t>1/21/2026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30E897-151F-4FDD-94CC-FB2D6DEF32B1}" type="datetimeFigureOut">
              <a:rPr lang="en-US" smtClean="0"/>
              <a:pPr/>
              <a:t>1/21/2026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F630E897-151F-4FDD-94CC-FB2D6DEF32B1}" type="datetimeFigureOut">
              <a:rPr lang="en-US" smtClean="0"/>
              <a:pPr/>
              <a:t>1/21/2026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F630E897-151F-4FDD-94CC-FB2D6DEF32B1}" type="datetimeFigureOut">
              <a:rPr lang="en-US" smtClean="0"/>
              <a:pPr/>
              <a:t>1/21/2026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30E897-151F-4FDD-94CC-FB2D6DEF32B1}" type="datetimeFigureOut">
              <a:rPr lang="en-US" smtClean="0"/>
              <a:pPr/>
              <a:t>1/21/2026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F630E897-151F-4FDD-94CC-FB2D6DEF32B1}" type="datetimeFigureOut">
              <a:rPr lang="en-US" smtClean="0"/>
              <a:pPr/>
              <a:t>1/21/2026</a:t>
            </a:fld>
            <a:endParaRPr lang="en-IN"/>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IN"/>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BD2E53B-5801-479B-8C80-05094014FB42}"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F630E897-151F-4FDD-94CC-FB2D6DEF32B1}" type="datetimeFigureOut">
              <a:rPr lang="en-US" smtClean="0"/>
              <a:pPr/>
              <a:t>1/21/2026</a:t>
            </a:fld>
            <a:endParaRPr lang="en-IN"/>
          </a:p>
        </p:txBody>
      </p:sp>
      <p:sp>
        <p:nvSpPr>
          <p:cNvPr id="9" name="Slide Number Placeholder 8"/>
          <p:cNvSpPr>
            <a:spLocks noGrp="1"/>
          </p:cNvSpPr>
          <p:nvPr>
            <p:ph type="sldNum" sz="quarter" idx="15"/>
          </p:nvPr>
        </p:nvSpPr>
        <p:spPr/>
        <p:txBody>
          <a:bodyPr rtlCol="0"/>
          <a:lstStyle/>
          <a:p>
            <a:fld id="{5BD2E53B-5801-479B-8C80-05094014FB42}" type="slidenum">
              <a:rPr lang="en-IN" smtClean="0"/>
              <a:pPr/>
              <a:t>‹#›</a:t>
            </a:fld>
            <a:endParaRPr lang="en-IN"/>
          </a:p>
        </p:txBody>
      </p:sp>
      <p:sp>
        <p:nvSpPr>
          <p:cNvPr id="10" name="Footer Placeholder 9"/>
          <p:cNvSpPr>
            <a:spLocks noGrp="1"/>
          </p:cNvSpPr>
          <p:nvPr>
            <p:ph type="ftr" sz="quarter" idx="16"/>
          </p:nvPr>
        </p:nvSpPr>
        <p:spPr/>
        <p:txBody>
          <a:bodyPr rtlCol="0"/>
          <a:lstStyle/>
          <a:p>
            <a:endParaRPr lang="en-IN"/>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IN"/>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BD2E53B-5801-479B-8C80-05094014FB42}"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F630E897-151F-4FDD-94CC-FB2D6DEF32B1}" type="datetimeFigureOut">
              <a:rPr lang="en-US" smtClean="0"/>
              <a:pPr/>
              <a:t>1/21/2026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BD2E53B-5801-479B-8C80-05094014FB42}" type="slidenum">
              <a:rPr lang="en-IN" smtClean="0"/>
              <a:pPr/>
              <a:t>‹#›</a:t>
            </a:fld>
            <a:endParaRPr lang="en-IN"/>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F630E897-151F-4FDD-94CC-FB2D6DEF32B1}" type="datetimeFigureOut">
              <a:rPr lang="en-US" smtClean="0"/>
              <a:pPr/>
              <a:t>1/21/2026</a:t>
            </a:fld>
            <a:endParaRPr lang="en-IN"/>
          </a:p>
        </p:txBody>
      </p:sp>
      <p:sp>
        <p:nvSpPr>
          <p:cNvPr id="7" name="Slide Number Placeholder 6"/>
          <p:cNvSpPr>
            <a:spLocks noGrp="1"/>
          </p:cNvSpPr>
          <p:nvPr>
            <p:ph type="sldNum" sz="quarter" idx="11"/>
          </p:nvPr>
        </p:nvSpPr>
        <p:spPr/>
        <p:txBody>
          <a:bodyPr rtlCol="0"/>
          <a:lstStyle/>
          <a:p>
            <a:fld id="{5BD2E53B-5801-479B-8C80-05094014FB42}" type="slidenum">
              <a:rPr lang="en-IN" smtClean="0"/>
              <a:pPr/>
              <a:t>‹#›</a:t>
            </a:fld>
            <a:endParaRPr lang="en-IN"/>
          </a:p>
        </p:txBody>
      </p:sp>
      <p:sp>
        <p:nvSpPr>
          <p:cNvPr id="8" name="Footer Placeholder 7"/>
          <p:cNvSpPr>
            <a:spLocks noGrp="1"/>
          </p:cNvSpPr>
          <p:nvPr>
            <p:ph type="ftr" sz="quarter" idx="12"/>
          </p:nvPr>
        </p:nvSpPr>
        <p:spPr/>
        <p:txBody>
          <a:bodyPr rtlCol="0"/>
          <a:lstStyle/>
          <a:p>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30E897-151F-4FDD-94CC-FB2D6DEF32B1}" type="datetimeFigureOut">
              <a:rPr lang="en-US" smtClean="0"/>
              <a:pPr/>
              <a:t>1/21/2026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F630E897-151F-4FDD-94CC-FB2D6DEF32B1}" type="datetimeFigureOut">
              <a:rPr lang="en-US" smtClean="0"/>
              <a:pPr/>
              <a:t>1/21/2026</a:t>
            </a:fld>
            <a:endParaRPr lang="en-IN"/>
          </a:p>
        </p:txBody>
      </p:sp>
      <p:sp>
        <p:nvSpPr>
          <p:cNvPr id="22" name="Slide Number Placeholder 21"/>
          <p:cNvSpPr>
            <a:spLocks noGrp="1"/>
          </p:cNvSpPr>
          <p:nvPr>
            <p:ph type="sldNum" sz="quarter" idx="15"/>
          </p:nvPr>
        </p:nvSpPr>
        <p:spPr/>
        <p:txBody>
          <a:bodyPr rtlCol="0"/>
          <a:lstStyle/>
          <a:p>
            <a:fld id="{5BD2E53B-5801-479B-8C80-05094014FB42}" type="slidenum">
              <a:rPr lang="en-IN" smtClean="0"/>
              <a:pPr/>
              <a:t>‹#›</a:t>
            </a:fld>
            <a:endParaRPr lang="en-IN"/>
          </a:p>
        </p:txBody>
      </p:sp>
      <p:sp>
        <p:nvSpPr>
          <p:cNvPr id="23" name="Footer Placeholder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630E897-151F-4FDD-94CC-FB2D6DEF32B1}" type="datetimeFigureOut">
              <a:rPr lang="en-US" smtClean="0"/>
              <a:pPr/>
              <a:t>1/21/2026</a:t>
            </a:fld>
            <a:endParaRPr lang="en-IN"/>
          </a:p>
        </p:txBody>
      </p:sp>
      <p:sp>
        <p:nvSpPr>
          <p:cNvPr id="18" name="Slide Number Placeholder 17"/>
          <p:cNvSpPr>
            <a:spLocks noGrp="1"/>
          </p:cNvSpPr>
          <p:nvPr>
            <p:ph type="sldNum" sz="quarter" idx="11"/>
          </p:nvPr>
        </p:nvSpPr>
        <p:spPr/>
        <p:txBody>
          <a:bodyPr rtlCol="0"/>
          <a:lstStyle/>
          <a:p>
            <a:fld id="{5BD2E53B-5801-479B-8C80-05094014FB42}" type="slidenum">
              <a:rPr lang="en-IN" smtClean="0"/>
              <a:pPr/>
              <a:t>‹#›</a:t>
            </a:fld>
            <a:endParaRPr lang="en-IN"/>
          </a:p>
        </p:txBody>
      </p:sp>
      <p:sp>
        <p:nvSpPr>
          <p:cNvPr id="21" name="Footer Placeholder 20"/>
          <p:cNvSpPr>
            <a:spLocks noGrp="1"/>
          </p:cNvSpPr>
          <p:nvPr>
            <p:ph type="ftr" sz="quarter" idx="12"/>
          </p:nvPr>
        </p:nvSpPr>
        <p:spPr/>
        <p:txBody>
          <a:bodyPr rtlCol="0"/>
          <a:lstStyle/>
          <a:p>
            <a:endParaRPr lang="en-IN"/>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604ED8CF-8C39-423E-BF6F-E7455F8B4FAF}" type="datetimeFigureOut">
              <a:rPr lang="en-US" smtClean="0"/>
              <a:pPr>
                <a:defRPr/>
              </a:pPr>
              <a:t>1/21/2026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73A2442-EB8C-4778-8E1D-FBB48BFCC016}" type="slidenum">
              <a:rPr lang="en-US" smtClean="0"/>
              <a:pPr>
                <a:defRPr/>
              </a:pPr>
              <a:t>‹#›</a:t>
            </a:fld>
            <a:endParaRPr lang="en-US"/>
          </a:p>
        </p:txBody>
      </p:sp>
    </p:spTree>
    <p:extLst>
      <p:ext uri="{BB962C8B-B14F-4D97-AF65-F5344CB8AC3E}">
        <p14:creationId xmlns:p14="http://schemas.microsoft.com/office/powerpoint/2010/main" val="17886576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30E897-151F-4FDD-94CC-FB2D6DEF32B1}" type="datetimeFigureOut">
              <a:rPr lang="en-US" smtClean="0"/>
              <a:pPr/>
              <a:t>1/21/2026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BD2E53B-5801-479B-8C80-05094014FB42}" type="slidenum">
              <a:rPr lang="en-IN" smtClean="0"/>
              <a:pPr/>
              <a:t>‹#›</a:t>
            </a:fld>
            <a:endParaRPr lang="en-IN"/>
          </a:p>
        </p:txBody>
      </p:sp>
    </p:spTree>
    <p:extLst>
      <p:ext uri="{BB962C8B-B14F-4D97-AF65-F5344CB8AC3E}">
        <p14:creationId xmlns:p14="http://schemas.microsoft.com/office/powerpoint/2010/main" val="2694595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38F39EE-0CCC-4B82-90A6-A603555C3005}" type="datetimeFigureOut">
              <a:rPr lang="en-US" smtClean="0"/>
              <a:pPr>
                <a:defRPr/>
              </a:pPr>
              <a:t>1/21/2026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28BC8E-54FA-4502-B6CA-01F837AEC049}" type="slidenum">
              <a:rPr lang="en-US" smtClean="0"/>
              <a:pPr>
                <a:defRPr/>
              </a:pPr>
              <a:t>‹#›</a:t>
            </a:fld>
            <a:endParaRPr lang="en-US"/>
          </a:p>
        </p:txBody>
      </p:sp>
    </p:spTree>
    <p:extLst>
      <p:ext uri="{BB962C8B-B14F-4D97-AF65-F5344CB8AC3E}">
        <p14:creationId xmlns:p14="http://schemas.microsoft.com/office/powerpoint/2010/main" val="38794359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D075E96F-4CD0-4254-A45D-B7888EA4080B}" type="datetimeFigureOut">
              <a:rPr lang="en-US" smtClean="0"/>
              <a:pPr>
                <a:defRPr/>
              </a:pPr>
              <a:t>1/21/2026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A0A5EB6-A9C5-4C25-8516-086EFA90AED5}" type="slidenum">
              <a:rPr lang="en-US" smtClean="0"/>
              <a:pPr>
                <a:defRPr/>
              </a:pPr>
              <a:t>‹#›</a:t>
            </a:fld>
            <a:endParaRPr lang="en-US"/>
          </a:p>
        </p:txBody>
      </p:sp>
    </p:spTree>
    <p:extLst>
      <p:ext uri="{BB962C8B-B14F-4D97-AF65-F5344CB8AC3E}">
        <p14:creationId xmlns:p14="http://schemas.microsoft.com/office/powerpoint/2010/main" val="13129583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8D932EA9-5BA0-467F-AC39-A29B4A380B5A}" type="datetimeFigureOut">
              <a:rPr lang="en-US" smtClean="0"/>
              <a:pPr>
                <a:defRPr/>
              </a:pPr>
              <a:t>1/21/2026</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62EB578-88D0-4A09-80A1-A544A987BA3C}" type="slidenum">
              <a:rPr lang="en-US" smtClean="0"/>
              <a:pPr>
                <a:defRPr/>
              </a:pPr>
              <a:t>‹#›</a:t>
            </a:fld>
            <a:endParaRPr lang="en-US"/>
          </a:p>
        </p:txBody>
      </p:sp>
    </p:spTree>
    <p:extLst>
      <p:ext uri="{BB962C8B-B14F-4D97-AF65-F5344CB8AC3E}">
        <p14:creationId xmlns:p14="http://schemas.microsoft.com/office/powerpoint/2010/main" val="3429238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F630E897-151F-4FDD-94CC-FB2D6DEF32B1}" type="datetimeFigureOut">
              <a:rPr lang="en-US" smtClean="0"/>
              <a:pPr/>
              <a:t>1/21/2026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4FB9FE83-FE9E-402B-AF61-12C3DD8898F5}" type="datetimeFigureOut">
              <a:rPr lang="en-US" smtClean="0"/>
              <a:pPr>
                <a:defRPr/>
              </a:pPr>
              <a:t>1/21/2026</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DAA7895-DA2D-4467-AE93-10A4ED8AF133}" type="slidenum">
              <a:rPr lang="en-US" smtClean="0"/>
              <a:pPr>
                <a:defRPr/>
              </a:pPr>
              <a:t>‹#›</a:t>
            </a:fld>
            <a:endParaRPr lang="en-US"/>
          </a:p>
        </p:txBody>
      </p:sp>
    </p:spTree>
    <p:extLst>
      <p:ext uri="{BB962C8B-B14F-4D97-AF65-F5344CB8AC3E}">
        <p14:creationId xmlns:p14="http://schemas.microsoft.com/office/powerpoint/2010/main" val="37115805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0C319E82-8BC8-46B5-82BB-BB498A5DF7C7}" type="datetimeFigureOut">
              <a:rPr lang="en-US" smtClean="0"/>
              <a:pPr>
                <a:defRPr/>
              </a:pPr>
              <a:t>1/21/2026</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CE142C80-838E-46E3-BB1D-4BB240CB5034}" type="slidenum">
              <a:rPr lang="en-US" smtClean="0"/>
              <a:pPr>
                <a:defRPr/>
              </a:pPr>
              <a:t>‹#›</a:t>
            </a:fld>
            <a:endParaRPr lang="en-US"/>
          </a:p>
        </p:txBody>
      </p:sp>
    </p:spTree>
    <p:extLst>
      <p:ext uri="{BB962C8B-B14F-4D97-AF65-F5344CB8AC3E}">
        <p14:creationId xmlns:p14="http://schemas.microsoft.com/office/powerpoint/2010/main" val="14403110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B0E3019-AC44-4538-8E1A-CFA6B98E1EA5}" type="datetimeFigureOut">
              <a:rPr lang="en-US" smtClean="0"/>
              <a:pPr>
                <a:defRPr/>
              </a:pPr>
              <a:t>1/21/2026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F113AA3-7CFF-4836-BE22-F38E2CDBB3D5}" type="slidenum">
              <a:rPr lang="en-US" smtClean="0"/>
              <a:pPr>
                <a:defRPr/>
              </a:pPr>
              <a:t>‹#›</a:t>
            </a:fld>
            <a:endParaRPr lang="en-US"/>
          </a:p>
        </p:txBody>
      </p:sp>
    </p:spTree>
    <p:extLst>
      <p:ext uri="{BB962C8B-B14F-4D97-AF65-F5344CB8AC3E}">
        <p14:creationId xmlns:p14="http://schemas.microsoft.com/office/powerpoint/2010/main" val="34283035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CF33E489-819D-4DC7-8F0E-5340F2259285}" type="datetimeFigureOut">
              <a:rPr lang="en-US" smtClean="0"/>
              <a:pPr>
                <a:defRPr/>
              </a:pPr>
              <a:t>1/21/2026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736DA2E1-56BD-4A6C-88BD-756479350158}" type="slidenum">
              <a:rPr lang="en-US" smtClean="0"/>
              <a:pPr>
                <a:defRPr/>
              </a:pPr>
              <a:t>‹#›</a:t>
            </a:fld>
            <a:endParaRPr lang="en-US"/>
          </a:p>
        </p:txBody>
      </p:sp>
    </p:spTree>
    <p:extLst>
      <p:ext uri="{BB962C8B-B14F-4D97-AF65-F5344CB8AC3E}">
        <p14:creationId xmlns:p14="http://schemas.microsoft.com/office/powerpoint/2010/main" val="5321942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70BFD20-7B61-4193-9D11-AB9D3B5535D0}" type="datetimeFigureOut">
              <a:rPr lang="en-US" smtClean="0"/>
              <a:pPr>
                <a:defRPr/>
              </a:pPr>
              <a:t>1/21/2026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A777C1B-2882-4A7E-B921-47268A648B1D}" type="slidenum">
              <a:rPr lang="en-US" smtClean="0"/>
              <a:pPr>
                <a:defRPr/>
              </a:pPr>
              <a:t>‹#›</a:t>
            </a:fld>
            <a:endParaRPr lang="en-US"/>
          </a:p>
        </p:txBody>
      </p:sp>
    </p:spTree>
    <p:extLst>
      <p:ext uri="{BB962C8B-B14F-4D97-AF65-F5344CB8AC3E}">
        <p14:creationId xmlns:p14="http://schemas.microsoft.com/office/powerpoint/2010/main" val="8722162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231BD17F-6802-4CFC-A34B-DC95ABEBCFA0}" type="datetimeFigureOut">
              <a:rPr lang="en-US" smtClean="0"/>
              <a:pPr>
                <a:defRPr/>
              </a:pPr>
              <a:t>1/21/2026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5C35B70-1765-472F-AE56-A9E34692459C}" type="slidenum">
              <a:rPr lang="en-US" smtClean="0"/>
              <a:pPr>
                <a:defRPr/>
              </a:pPr>
              <a:t>‹#›</a:t>
            </a:fld>
            <a:endParaRPr lang="en-US"/>
          </a:p>
        </p:txBody>
      </p:sp>
    </p:spTree>
    <p:extLst>
      <p:ext uri="{BB962C8B-B14F-4D97-AF65-F5344CB8AC3E}">
        <p14:creationId xmlns:p14="http://schemas.microsoft.com/office/powerpoint/2010/main" val="1979406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F630E897-151F-4FDD-94CC-FB2D6DEF32B1}" type="datetimeFigureOut">
              <a:rPr lang="en-US" smtClean="0"/>
              <a:pPr/>
              <a:t>1/21/2026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30E897-151F-4FDD-94CC-FB2D6DEF32B1}" type="datetimeFigureOut">
              <a:rPr lang="en-US" smtClean="0"/>
              <a:pPr/>
              <a:t>1/21/2026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30E897-151F-4FDD-94CC-FB2D6DEF32B1}" type="datetimeFigureOut">
              <a:rPr lang="en-US" smtClean="0"/>
              <a:pPr/>
              <a:t>1/21/2026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BD2E53B-5801-479B-8C80-05094014FB42}"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30E897-151F-4FDD-94CC-FB2D6DEF32B1}" type="datetimeFigureOut">
              <a:rPr lang="en-US" smtClean="0"/>
              <a:pPr/>
              <a:t>1/21/2026</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2E53B-5801-479B-8C80-05094014FB42}"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30E897-151F-4FDD-94CC-FB2D6DEF32B1}" type="datetimeFigureOut">
              <a:rPr lang="en-US" smtClean="0"/>
              <a:pPr/>
              <a:t>1/21/2026</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2E53B-5801-479B-8C80-05094014FB42}"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30E897-151F-4FDD-94CC-FB2D6DEF32B1}" type="datetimeFigureOut">
              <a:rPr lang="en-US" smtClean="0"/>
              <a:pPr/>
              <a:t>1/21/2026</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D2E53B-5801-479B-8C80-05094014FB42}"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630E897-151F-4FDD-94CC-FB2D6DEF32B1}" type="datetimeFigureOut">
              <a:rPr lang="en-US" smtClean="0"/>
              <a:pPr/>
              <a:t>1/21/2026</a:t>
            </a:fld>
            <a:endParaRPr lang="en-IN"/>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IN"/>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BD2E53B-5801-479B-8C80-05094014FB42}"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30E897-151F-4FDD-94CC-FB2D6DEF32B1}" type="datetimeFigureOut">
              <a:rPr lang="en-US" smtClean="0"/>
              <a:pPr/>
              <a:t>1/21/2026</a:t>
            </a:fld>
            <a:endParaRPr lang="en-IN"/>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BD2E53B-5801-479B-8C80-05094014FB42}" type="slidenum">
              <a:rPr lang="en-IN" smtClean="0"/>
              <a:pPr/>
              <a:t>‹#›</a:t>
            </a:fld>
            <a:endParaRPr lang="en-IN"/>
          </a:p>
        </p:txBody>
      </p:sp>
    </p:spTree>
    <p:extLst>
      <p:ext uri="{BB962C8B-B14F-4D97-AF65-F5344CB8AC3E}">
        <p14:creationId xmlns:p14="http://schemas.microsoft.com/office/powerpoint/2010/main" val="1678735299"/>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6.xml"/><Relationship Id="rId5" Type="http://schemas.openxmlformats.org/officeDocument/2006/relationships/image" Target="../media/image11.jpeg"/><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6.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6.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6.xml"/><Relationship Id="rId4" Type="http://schemas.openxmlformats.org/officeDocument/2006/relationships/image" Target="../media/image18.jpeg"/></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6.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4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6.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6.xml"/></Relationships>
</file>

<file path=ppt/slides/_rels/slide4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6.xml"/></Relationships>
</file>

<file path=ppt/slides/_rels/slide4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6.xml"/></Relationships>
</file>

<file path=ppt/slides/_rels/slide4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6.xml"/></Relationships>
</file>

<file path=ppt/slides/_rels/slide4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6.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419600"/>
            <a:ext cx="6400800" cy="2438400"/>
          </a:xfrm>
        </p:spPr>
        <p:txBody>
          <a:bodyPr rtlCol="0">
            <a:normAutofit fontScale="92500" lnSpcReduction="10000"/>
          </a:bodyPr>
          <a:lstStyle/>
          <a:p>
            <a:pPr fontAlgn="auto">
              <a:spcAft>
                <a:spcPts val="0"/>
              </a:spcAft>
              <a:buFont typeface="Arial" pitchFamily="34" charset="0"/>
              <a:buNone/>
              <a:defRPr/>
            </a:pPr>
            <a:r>
              <a:rPr lang="en-US" dirty="0"/>
              <a:t>By</a:t>
            </a:r>
          </a:p>
          <a:p>
            <a:pPr fontAlgn="auto">
              <a:spcAft>
                <a:spcPts val="0"/>
              </a:spcAft>
              <a:buFont typeface="Arial" pitchFamily="34" charset="0"/>
              <a:buNone/>
              <a:defRPr/>
            </a:pPr>
            <a:r>
              <a:rPr lang="en-US" b="1" dirty="0">
                <a:solidFill>
                  <a:schemeClr val="tx1"/>
                </a:solidFill>
              </a:rPr>
              <a:t>Dr. </a:t>
            </a:r>
            <a:r>
              <a:rPr lang="en-US" b="1" dirty="0" err="1">
                <a:solidFill>
                  <a:schemeClr val="tx1"/>
                </a:solidFill>
              </a:rPr>
              <a:t>Suri</a:t>
            </a:r>
            <a:r>
              <a:rPr lang="en-US" b="1" dirty="0">
                <a:solidFill>
                  <a:schemeClr val="tx1"/>
                </a:solidFill>
              </a:rPr>
              <a:t> </a:t>
            </a:r>
            <a:r>
              <a:rPr lang="en-US" b="1" dirty="0" err="1">
                <a:solidFill>
                  <a:schemeClr val="tx1"/>
                </a:solidFill>
              </a:rPr>
              <a:t>Babu</a:t>
            </a:r>
            <a:r>
              <a:rPr lang="en-US" b="1" dirty="0">
                <a:solidFill>
                  <a:schemeClr val="tx1"/>
                </a:solidFill>
              </a:rPr>
              <a:t> </a:t>
            </a:r>
            <a:r>
              <a:rPr lang="en-US" b="1" dirty="0" err="1">
                <a:solidFill>
                  <a:schemeClr val="tx1"/>
                </a:solidFill>
              </a:rPr>
              <a:t>Golla</a:t>
            </a:r>
            <a:endParaRPr lang="en-US" b="1" dirty="0">
              <a:solidFill>
                <a:schemeClr val="tx1"/>
              </a:solidFill>
            </a:endParaRPr>
          </a:p>
          <a:p>
            <a:pPr fontAlgn="auto">
              <a:spcAft>
                <a:spcPts val="0"/>
              </a:spcAft>
              <a:buFont typeface="Arial" pitchFamily="34" charset="0"/>
              <a:buNone/>
              <a:defRPr/>
            </a:pPr>
            <a:r>
              <a:rPr lang="en-US" dirty="0"/>
              <a:t>Assistant Professor</a:t>
            </a:r>
          </a:p>
          <a:p>
            <a:pPr fontAlgn="auto">
              <a:spcAft>
                <a:spcPts val="0"/>
              </a:spcAft>
              <a:buFont typeface="Arial" pitchFamily="34" charset="0"/>
              <a:buNone/>
              <a:defRPr/>
            </a:pPr>
            <a:r>
              <a:rPr lang="en-US" dirty="0"/>
              <a:t>EM &amp; H Department</a:t>
            </a:r>
          </a:p>
          <a:p>
            <a:pPr fontAlgn="auto">
              <a:spcAft>
                <a:spcPts val="0"/>
              </a:spcAft>
              <a:buFont typeface="Arial" pitchFamily="34" charset="0"/>
              <a:buNone/>
              <a:defRPr/>
            </a:pPr>
            <a:r>
              <a:rPr lang="en-US" dirty="0"/>
              <a:t>SRKR Engineering College </a:t>
            </a:r>
          </a:p>
          <a:p>
            <a:pPr fontAlgn="auto">
              <a:spcAft>
                <a:spcPts val="0"/>
              </a:spcAft>
              <a:buFont typeface="Arial" pitchFamily="34" charset="0"/>
              <a:buNone/>
              <a:defRPr/>
            </a:pPr>
            <a:r>
              <a:rPr lang="en-US" dirty="0" err="1"/>
              <a:t>Bhimavaram</a:t>
            </a:r>
            <a:r>
              <a:rPr lang="en-US" dirty="0"/>
              <a:t>, Andhra Pradesh.</a:t>
            </a:r>
            <a:endParaRPr lang="en-IN" dirty="0"/>
          </a:p>
        </p:txBody>
      </p:sp>
      <p:pic>
        <p:nvPicPr>
          <p:cNvPr id="3076" name="Picture 2" descr="C:\Users\hp\Desktop\logo.png"/>
          <p:cNvPicPr>
            <a:picLocks noChangeAspect="1" noChangeArrowheads="1"/>
          </p:cNvPicPr>
          <p:nvPr/>
        </p:nvPicPr>
        <p:blipFill>
          <a:blip r:embed="rId2"/>
          <a:srcRect l="29688" r="29688"/>
          <a:stretch>
            <a:fillRect/>
          </a:stretch>
        </p:blipFill>
        <p:spPr bwMode="auto">
          <a:xfrm>
            <a:off x="3810000" y="2266950"/>
            <a:ext cx="1600200" cy="1924050"/>
          </a:xfrm>
          <a:prstGeom prst="rect">
            <a:avLst/>
          </a:prstGeom>
          <a:noFill/>
          <a:ln w="9525">
            <a:noFill/>
            <a:miter lim="800000"/>
            <a:headEnd/>
            <a:tailEnd/>
          </a:ln>
        </p:spPr>
      </p:pic>
      <p:pic>
        <p:nvPicPr>
          <p:cNvPr id="5" name="Content Placeholder 3" descr="39614-i-love-india-indian-culture_1.jpg"/>
          <p:cNvPicPr>
            <a:picLocks noChangeAspect="1"/>
          </p:cNvPicPr>
          <p:nvPr/>
        </p:nvPicPr>
        <p:blipFill>
          <a:blip r:embed="rId3"/>
          <a:srcRect r="20000"/>
          <a:stretch>
            <a:fillRect/>
          </a:stretch>
        </p:blipFill>
        <p:spPr bwMode="auto">
          <a:xfrm>
            <a:off x="0" y="1676400"/>
            <a:ext cx="9144000" cy="5181600"/>
          </a:xfrm>
          <a:prstGeom prst="rect">
            <a:avLst/>
          </a:prstGeom>
          <a:noFill/>
          <a:ln w="9525">
            <a:noFill/>
            <a:miter lim="800000"/>
            <a:headEnd/>
            <a:tailEnd/>
          </a:ln>
        </p:spPr>
      </p:pic>
      <p:sp>
        <p:nvSpPr>
          <p:cNvPr id="6" name="Rectangle 5"/>
          <p:cNvSpPr/>
          <p:nvPr/>
        </p:nvSpPr>
        <p:spPr>
          <a:xfrm>
            <a:off x="533400" y="228600"/>
            <a:ext cx="8610600" cy="1569660"/>
          </a:xfrm>
          <a:prstGeom prst="rect">
            <a:avLst/>
          </a:prstGeom>
        </p:spPr>
        <p:txBody>
          <a:bodyPr wrap="square">
            <a:spAutoFit/>
          </a:bodyPr>
          <a:lstStyle/>
          <a:p>
            <a:pPr algn="ctr"/>
            <a:r>
              <a:rPr lang="en-US" sz="3200" u="sng" dirty="0">
                <a:latin typeface="Arial Black" pitchFamily="34" charset="0"/>
              </a:rPr>
              <a:t>Module-2</a:t>
            </a:r>
          </a:p>
          <a:p>
            <a:r>
              <a:rPr lang="en-US" sz="3200" dirty="0">
                <a:latin typeface="Arial Black" pitchFamily="34" charset="0"/>
              </a:rPr>
              <a:t>Traditional Knowledge In Humanities And Sciences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b="1">
                <a:solidFill>
                  <a:srgbClr val="FF0000"/>
                </a:solidFill>
              </a:rPr>
              <a:t>Protection of TK</a:t>
            </a:r>
            <a:endParaRPr lang="en-IN" b="1">
              <a:solidFill>
                <a:srgbClr val="FF0000"/>
              </a:solidFill>
            </a:endParaRPr>
          </a:p>
        </p:txBody>
      </p:sp>
      <p:sp>
        <p:nvSpPr>
          <p:cNvPr id="11267"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As the commercial development is increasing, technologically advanced countries are using those biological resources and biological components without taking permission or providing any fair compensation to those indigenous people. </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When these biological recourses are used in this unlawful way, it amounts to a theft called “</a:t>
            </a:r>
            <a:r>
              <a:rPr lang="en-IN" sz="2700" b="1" dirty="0">
                <a:solidFill>
                  <a:schemeClr val="tx1"/>
                </a:solidFill>
                <a:latin typeface="Times New Roman" pitchFamily="18" charset="0"/>
                <a:cs typeface="Times New Roman" pitchFamily="18" charset="0"/>
              </a:rPr>
              <a:t>Bio-piracy</a:t>
            </a:r>
            <a:r>
              <a:rPr lang="en-IN" sz="2700" dirty="0">
                <a:latin typeface="Times New Roman" pitchFamily="18" charset="0"/>
                <a:cs typeface="Times New Roman" pitchFamily="18"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b="1">
                <a:solidFill>
                  <a:srgbClr val="FF0000"/>
                </a:solidFill>
              </a:rPr>
              <a:t>Protection of TK</a:t>
            </a:r>
            <a:endParaRPr lang="en-IN" b="1">
              <a:solidFill>
                <a:srgbClr val="FF0000"/>
              </a:solidFill>
            </a:endParaRPr>
          </a:p>
        </p:txBody>
      </p:sp>
      <p:sp>
        <p:nvSpPr>
          <p:cNvPr id="12291"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Indian biological resources are patented in developed nations for their commercial gain which are strictly the cases of bio-piracy. </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It is the </a:t>
            </a:r>
            <a:r>
              <a:rPr lang="en-IN" sz="2700" b="1" dirty="0">
                <a:solidFill>
                  <a:schemeClr val="tx1"/>
                </a:solidFill>
                <a:latin typeface="Times New Roman" pitchFamily="18" charset="0"/>
                <a:cs typeface="Times New Roman" pitchFamily="18" charset="0"/>
              </a:rPr>
              <a:t>duty of the government to protect Indian indigenous knowledge and biological resources</a:t>
            </a:r>
            <a:r>
              <a:rPr lang="en-IN" sz="2700" dirty="0">
                <a:solidFill>
                  <a:schemeClr val="tx1"/>
                </a:solidFill>
                <a:latin typeface="Times New Roman" pitchFamily="18" charset="0"/>
                <a:cs typeface="Times New Roman" pitchFamily="18" charset="0"/>
              </a:rPr>
              <a:t> from commercial interest of developed 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3315" name="Title 1"/>
          <p:cNvSpPr>
            <a:spLocks noGrp="1"/>
          </p:cNvSpPr>
          <p:nvPr>
            <p:ph type="title"/>
          </p:nvPr>
        </p:nvSpPr>
        <p:spPr/>
        <p:txBody>
          <a:bodyPr/>
          <a:lstStyle/>
          <a:p>
            <a:r>
              <a:rPr lang="en-US" b="1">
                <a:solidFill>
                  <a:srgbClr val="FF0000"/>
                </a:solidFill>
              </a:rPr>
              <a:t>Protection of TK</a:t>
            </a:r>
            <a:endParaRPr lang="en-IN" b="1">
              <a:solidFill>
                <a:srgbClr val="FF0000"/>
              </a:solidFill>
            </a:endParaRPr>
          </a:p>
        </p:txBody>
      </p:sp>
      <p:sp>
        <p:nvSpPr>
          <p:cNvPr id="13314" name="Content Placeholder 2"/>
          <p:cNvSpPr>
            <a:spLocks noGrp="1"/>
          </p:cNvSpPr>
          <p:nvPr>
            <p:ph idx="1"/>
          </p:nvPr>
        </p:nvSpPr>
        <p:spPr/>
        <p:txBody>
          <a:bodyPr>
            <a:normAutofit lnSpcReduction="10000"/>
          </a:bodyPr>
          <a:lstStyle/>
          <a:p>
            <a:pPr algn="just"/>
            <a:r>
              <a:rPr lang="en-IN" sz="2700" dirty="0">
                <a:solidFill>
                  <a:schemeClr val="tx1"/>
                </a:solidFill>
                <a:latin typeface="Times New Roman" pitchFamily="18" charset="0"/>
                <a:cs typeface="Times New Roman" pitchFamily="18" charset="0"/>
              </a:rPr>
              <a:t>As we reached to 21</a:t>
            </a:r>
            <a:r>
              <a:rPr lang="en-IN" sz="2700" baseline="30000" dirty="0">
                <a:solidFill>
                  <a:schemeClr val="tx1"/>
                </a:solidFill>
                <a:latin typeface="Times New Roman" pitchFamily="18" charset="0"/>
                <a:cs typeface="Times New Roman" pitchFamily="18" charset="0"/>
              </a:rPr>
              <a:t>st</a:t>
            </a:r>
            <a:r>
              <a:rPr lang="en-IN" sz="2700" dirty="0">
                <a:solidFill>
                  <a:schemeClr val="tx1"/>
                </a:solidFill>
                <a:latin typeface="Times New Roman" pitchFamily="18" charset="0"/>
                <a:cs typeface="Times New Roman" pitchFamily="18" charset="0"/>
              </a:rPr>
              <a:t> century, we have achieved great development and have done many inventions which can make the human life very easy, smooth and comfortable and most of such inventions have been protected under various intellectual property laws. </a:t>
            </a:r>
          </a:p>
          <a:p>
            <a:pPr algn="just"/>
            <a:r>
              <a:rPr lang="en-IN" sz="2700" dirty="0">
                <a:solidFill>
                  <a:schemeClr val="tx1"/>
                </a:solidFill>
                <a:latin typeface="Times New Roman" pitchFamily="18" charset="0"/>
                <a:cs typeface="Times New Roman" pitchFamily="18" charset="0"/>
              </a:rPr>
              <a:t>But still, some communities are in existence in some parts of the world, where, the development has not reached. </a:t>
            </a:r>
          </a:p>
          <a:p>
            <a:pPr algn="just"/>
            <a:r>
              <a:rPr lang="en-IN" sz="2700" dirty="0">
                <a:solidFill>
                  <a:schemeClr val="tx1"/>
                </a:solidFill>
                <a:latin typeface="Times New Roman" pitchFamily="18" charset="0"/>
                <a:cs typeface="Times New Roman" pitchFamily="18" charset="0"/>
              </a:rPr>
              <a:t>Such communities have very perfectly preserved their knowledge by passing that to their generations in heritage.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14339" name="Title 1"/>
          <p:cNvSpPr>
            <a:spLocks noGrp="1"/>
          </p:cNvSpPr>
          <p:nvPr>
            <p:ph type="title"/>
          </p:nvPr>
        </p:nvSpPr>
        <p:spPr/>
        <p:txBody>
          <a:bodyPr/>
          <a:lstStyle/>
          <a:p>
            <a:r>
              <a:rPr lang="en-US" b="1">
                <a:solidFill>
                  <a:srgbClr val="FF0000"/>
                </a:solidFill>
              </a:rPr>
              <a:t>Protection of TK</a:t>
            </a:r>
            <a:endParaRPr lang="en-IN" b="1">
              <a:solidFill>
                <a:srgbClr val="FF0000"/>
              </a:solidFill>
            </a:endParaRPr>
          </a:p>
        </p:txBody>
      </p:sp>
      <p:sp>
        <p:nvSpPr>
          <p:cNvPr id="14338" name="Content Placeholder 2"/>
          <p:cNvSpPr>
            <a:spLocks noGrp="1"/>
          </p:cNvSpPr>
          <p:nvPr>
            <p:ph idx="1"/>
          </p:nvPr>
        </p:nvSpPr>
        <p:spPr>
          <a:xfrm>
            <a:off x="457200" y="1219200"/>
            <a:ext cx="8229600" cy="4525963"/>
          </a:xfrm>
        </p:spPr>
        <p:txBody>
          <a:bodyPr>
            <a:normAutofit lnSpcReduction="10000"/>
          </a:bodyPr>
          <a:lstStyle/>
          <a:p>
            <a:pPr algn="just"/>
            <a:r>
              <a:rPr lang="en-IN" sz="2700" dirty="0">
                <a:solidFill>
                  <a:schemeClr val="tx1"/>
                </a:solidFill>
                <a:latin typeface="Times New Roman" pitchFamily="18" charset="0"/>
                <a:cs typeface="Times New Roman" pitchFamily="18" charset="0"/>
              </a:rPr>
              <a:t>India has very rich heritage of knowledge and in ancient period, everyone had such knowledge but with development and urbanization, linkage between ancient culture and men has been disturbed and today very few people in urban areas are aware with such knowledge.</a:t>
            </a:r>
          </a:p>
          <a:p>
            <a:pPr algn="just"/>
            <a:r>
              <a:rPr lang="en-IN" sz="2700" dirty="0">
                <a:solidFill>
                  <a:schemeClr val="tx1"/>
                </a:solidFill>
                <a:latin typeface="Times New Roman" pitchFamily="18" charset="0"/>
                <a:cs typeface="Times New Roman" pitchFamily="18" charset="0"/>
              </a:rPr>
              <a:t>But, some communities in villages have preserved it.</a:t>
            </a:r>
          </a:p>
          <a:p>
            <a:pPr algn="just"/>
            <a:r>
              <a:rPr lang="en-IN" sz="2700" dirty="0">
                <a:solidFill>
                  <a:schemeClr val="tx1"/>
                </a:solidFill>
                <a:latin typeface="Times New Roman" pitchFamily="18" charset="0"/>
                <a:cs typeface="Times New Roman" pitchFamily="18" charset="0"/>
              </a:rPr>
              <a:t>For example, The </a:t>
            </a:r>
            <a:r>
              <a:rPr lang="en-IN" sz="2700" b="1" dirty="0">
                <a:solidFill>
                  <a:schemeClr val="tx1"/>
                </a:solidFill>
                <a:latin typeface="Times New Roman" pitchFamily="18" charset="0"/>
                <a:cs typeface="Times New Roman" pitchFamily="18" charset="0"/>
              </a:rPr>
              <a:t>Fish Therapy for “</a:t>
            </a:r>
            <a:r>
              <a:rPr lang="en-IN" sz="2700" b="1" dirty="0" err="1">
                <a:solidFill>
                  <a:schemeClr val="tx1"/>
                </a:solidFill>
                <a:latin typeface="Times New Roman" pitchFamily="18" charset="0"/>
                <a:cs typeface="Times New Roman" pitchFamily="18" charset="0"/>
              </a:rPr>
              <a:t>asthama</a:t>
            </a:r>
            <a:r>
              <a:rPr lang="en-IN" sz="2700" b="1" dirty="0">
                <a:solidFill>
                  <a:schemeClr val="tx1"/>
                </a:solidFill>
                <a:latin typeface="Times New Roman" pitchFamily="18" charset="0"/>
                <a:cs typeface="Times New Roman" pitchFamily="18" charset="0"/>
              </a:rPr>
              <a:t>”</a:t>
            </a:r>
            <a:r>
              <a:rPr lang="en-IN" sz="2700" dirty="0">
                <a:solidFill>
                  <a:schemeClr val="tx1"/>
                </a:solidFill>
                <a:latin typeface="Times New Roman" pitchFamily="18" charset="0"/>
                <a:cs typeface="Times New Roman" pitchFamily="18" charset="0"/>
              </a:rPr>
              <a:t> is exclusive knowledge of some communities of Hyderabad. </a:t>
            </a:r>
          </a:p>
          <a:p>
            <a:pPr algn="just"/>
            <a:r>
              <a:rPr lang="en-IN" sz="2700" dirty="0">
                <a:solidFill>
                  <a:schemeClr val="tx1"/>
                </a:solidFill>
                <a:latin typeface="Times New Roman" pitchFamily="18" charset="0"/>
                <a:cs typeface="Times New Roman" pitchFamily="18" charset="0"/>
              </a:rPr>
              <a:t>Thus, this kind of knowledge which is preserved by some communities is considered as Traditional Knowledge.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a:solidFill>
                  <a:srgbClr val="FF0000"/>
                </a:solidFill>
              </a:rPr>
              <a:t>IMPORTANT CHARACTERISTICS OF TK</a:t>
            </a:r>
            <a:endParaRPr lang="en-IN" b="1" dirty="0">
              <a:solidFill>
                <a:srgbClr val="FF0000"/>
              </a:solidFill>
            </a:endParaRPr>
          </a:p>
        </p:txBody>
      </p:sp>
      <p:sp>
        <p:nvSpPr>
          <p:cNvPr id="17411" name="Content Placeholder 2"/>
          <p:cNvSpPr>
            <a:spLocks noGrp="1"/>
          </p:cNvSpPr>
          <p:nvPr>
            <p:ph idx="1"/>
          </p:nvPr>
        </p:nvSpPr>
        <p:spPr/>
        <p:txBody>
          <a:bodyPr>
            <a:normAutofit/>
          </a:bodyPr>
          <a:lstStyle/>
          <a:p>
            <a:pPr algn="just">
              <a:buFont typeface="Arial" charset="0"/>
              <a:buNone/>
            </a:pPr>
            <a:r>
              <a:rPr lang="en-US" sz="2700" dirty="0">
                <a:solidFill>
                  <a:schemeClr val="tx1"/>
                </a:solidFill>
                <a:latin typeface="Times New Roman" pitchFamily="18" charset="0"/>
                <a:cs typeface="Times New Roman" pitchFamily="18" charset="0"/>
              </a:rPr>
              <a:t>Some important characteristics of TK can be identified as follows: </a:t>
            </a:r>
          </a:p>
          <a:p>
            <a:pPr algn="just"/>
            <a:r>
              <a:rPr lang="en-US" sz="2700" dirty="0">
                <a:solidFill>
                  <a:schemeClr val="tx1"/>
                </a:solidFill>
                <a:latin typeface="Times New Roman" pitchFamily="18" charset="0"/>
                <a:cs typeface="Times New Roman" pitchFamily="18" charset="0"/>
              </a:rPr>
              <a:t> It is </a:t>
            </a:r>
            <a:r>
              <a:rPr lang="en-US" sz="2700" b="1" dirty="0">
                <a:solidFill>
                  <a:schemeClr val="tx1"/>
                </a:solidFill>
                <a:latin typeface="Times New Roman" pitchFamily="18" charset="0"/>
                <a:cs typeface="Times New Roman" pitchFamily="18" charset="0"/>
              </a:rPr>
              <a:t>transmitted from generations to generations</a:t>
            </a:r>
            <a:r>
              <a:rPr lang="en-US" sz="2700" dirty="0">
                <a:solidFill>
                  <a:schemeClr val="tx1"/>
                </a:solidFill>
                <a:latin typeface="Times New Roman" pitchFamily="18" charset="0"/>
                <a:cs typeface="Times New Roman" pitchFamily="18" charset="0"/>
              </a:rPr>
              <a:t> in many cases.</a:t>
            </a:r>
          </a:p>
          <a:p>
            <a:pPr algn="just"/>
            <a:r>
              <a:rPr lang="en-US" sz="2700" dirty="0">
                <a:solidFill>
                  <a:schemeClr val="tx1"/>
                </a:solidFill>
                <a:latin typeface="Times New Roman" pitchFamily="18" charset="0"/>
                <a:cs typeface="Times New Roman" pitchFamily="18" charset="0"/>
              </a:rPr>
              <a:t>It is </a:t>
            </a:r>
            <a:r>
              <a:rPr lang="en-US" sz="2700" b="1" dirty="0">
                <a:solidFill>
                  <a:schemeClr val="tx1"/>
                </a:solidFill>
                <a:latin typeface="Times New Roman" pitchFamily="18" charset="0"/>
                <a:cs typeface="Times New Roman" pitchFamily="18" charset="0"/>
              </a:rPr>
              <a:t>transmitted orally</a:t>
            </a:r>
            <a:r>
              <a:rPr lang="en-US" sz="2700" dirty="0">
                <a:solidFill>
                  <a:schemeClr val="tx1"/>
                </a:solidFill>
                <a:latin typeface="Times New Roman" pitchFamily="18" charset="0"/>
                <a:cs typeface="Times New Roman" pitchFamily="18" charset="0"/>
              </a:rPr>
              <a:t> for generations from person to person. </a:t>
            </a:r>
          </a:p>
          <a:p>
            <a:pPr algn="just"/>
            <a:r>
              <a:rPr lang="en-US" sz="2700" dirty="0">
                <a:solidFill>
                  <a:schemeClr val="tx1"/>
                </a:solidFill>
                <a:latin typeface="Times New Roman" pitchFamily="18" charset="0"/>
                <a:cs typeface="Times New Roman" pitchFamily="18" charset="0"/>
              </a:rPr>
              <a:t> It is being considered by the communities </a:t>
            </a:r>
            <a:r>
              <a:rPr lang="en-US" sz="2700" b="1" dirty="0">
                <a:solidFill>
                  <a:schemeClr val="tx1"/>
                </a:solidFill>
                <a:latin typeface="Times New Roman" pitchFamily="18" charset="0"/>
                <a:cs typeface="Times New Roman" pitchFamily="18" charset="0"/>
              </a:rPr>
              <a:t>as gift of God </a:t>
            </a:r>
            <a:r>
              <a:rPr lang="en-US" sz="2700" dirty="0">
                <a:solidFill>
                  <a:schemeClr val="tx1"/>
                </a:solidFill>
                <a:latin typeface="Times New Roman" pitchFamily="18" charset="0"/>
                <a:cs typeface="Times New Roman" pitchFamily="18" charset="0"/>
              </a:rPr>
              <a:t>and not as a private property.</a:t>
            </a:r>
          </a:p>
          <a:p>
            <a:pPr algn="just"/>
            <a:r>
              <a:rPr lang="en-US" sz="2700" dirty="0">
                <a:solidFill>
                  <a:schemeClr val="tx1"/>
                </a:solidFill>
                <a:latin typeface="Times New Roman" pitchFamily="18" charset="0"/>
                <a:cs typeface="Times New Roman" pitchFamily="18" charset="0"/>
              </a:rPr>
              <a:t>It is usually </a:t>
            </a:r>
            <a:r>
              <a:rPr lang="en-US" sz="2700" b="1" dirty="0">
                <a:solidFill>
                  <a:schemeClr val="tx1"/>
                </a:solidFill>
                <a:latin typeface="Times New Roman" pitchFamily="18" charset="0"/>
                <a:cs typeface="Times New Roman" pitchFamily="18" charset="0"/>
              </a:rPr>
              <a:t>impossible to identify the original creator</a:t>
            </a:r>
            <a:r>
              <a:rPr lang="en-US" sz="2700" dirty="0">
                <a:solidFill>
                  <a:schemeClr val="tx1"/>
                </a:solidFill>
                <a:latin typeface="Times New Roman" pitchFamily="18" charset="0"/>
                <a:cs typeface="Times New Roman" pitchFamily="18" charset="0"/>
              </a:rPr>
              <a:t> of the information.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b="1" dirty="0">
                <a:solidFill>
                  <a:srgbClr val="FF0000"/>
                </a:solidFill>
              </a:rPr>
              <a:t>IMPORTANT CHARACTERISTICS OF TK</a:t>
            </a:r>
            <a:endParaRPr lang="en-IN" b="1" dirty="0">
              <a:solidFill>
                <a:srgbClr val="FF0000"/>
              </a:solidFill>
            </a:endParaRPr>
          </a:p>
        </p:txBody>
      </p:sp>
      <p:sp>
        <p:nvSpPr>
          <p:cNvPr id="18435" name="Content Placeholder 2"/>
          <p:cNvSpPr>
            <a:spLocks noGrp="1"/>
          </p:cNvSpPr>
          <p:nvPr>
            <p:ph idx="1"/>
          </p:nvPr>
        </p:nvSpPr>
        <p:spPr/>
        <p:txBody>
          <a:bodyPr>
            <a:normAutofit/>
          </a:bodyPr>
          <a:lstStyle/>
          <a:p>
            <a:pPr algn="just"/>
            <a:r>
              <a:rPr lang="en-US" sz="2700" dirty="0">
                <a:solidFill>
                  <a:schemeClr val="tx1"/>
                </a:solidFill>
                <a:latin typeface="Times New Roman" pitchFamily="18" charset="0"/>
                <a:cs typeface="Times New Roman" pitchFamily="18" charset="0"/>
              </a:rPr>
              <a:t>It is learned through continuous observation, experience and practice.</a:t>
            </a:r>
          </a:p>
          <a:p>
            <a:pPr algn="just"/>
            <a:r>
              <a:rPr lang="en-US" sz="2700" dirty="0">
                <a:solidFill>
                  <a:schemeClr val="tx1"/>
                </a:solidFill>
                <a:latin typeface="Times New Roman" pitchFamily="18" charset="0"/>
                <a:cs typeface="Times New Roman" pitchFamily="18" charset="0"/>
              </a:rPr>
              <a:t>It is inseparable part of communal and cultural life of its holders, and</a:t>
            </a:r>
          </a:p>
          <a:p>
            <a:pPr algn="just"/>
            <a:r>
              <a:rPr lang="en-US" sz="2700" dirty="0">
                <a:solidFill>
                  <a:schemeClr val="tx1"/>
                </a:solidFill>
                <a:latin typeface="Times New Roman" pitchFamily="18" charset="0"/>
                <a:cs typeface="Times New Roman" pitchFamily="18" charset="0"/>
              </a:rPr>
              <a:t>It is usually associated with the biological resources.</a:t>
            </a:r>
          </a:p>
          <a:p>
            <a:pPr algn="just"/>
            <a:r>
              <a:rPr lang="en-US" sz="2500" dirty="0">
                <a:solidFill>
                  <a:schemeClr val="tx1"/>
                </a:solidFill>
                <a:latin typeface="Times New Roman" pitchFamily="18" charset="0"/>
                <a:cs typeface="Times New Roman" pitchFamily="18" charset="0"/>
              </a:rPr>
              <a:t>It is not limited to any specific field of technology or the arts.</a:t>
            </a:r>
          </a:p>
          <a:p>
            <a:pPr algn="just"/>
            <a:r>
              <a:rPr lang="en-US" sz="2500" dirty="0">
                <a:solidFill>
                  <a:schemeClr val="tx1"/>
                </a:solidFill>
                <a:latin typeface="Times New Roman" pitchFamily="18" charset="0"/>
                <a:cs typeface="Times New Roman" pitchFamily="18" charset="0"/>
              </a:rPr>
              <a:t>It is owned by a community and its use is often restricted to certain members of that community.</a:t>
            </a:r>
            <a:endParaRPr lang="en-IN" sz="2500" dirty="0">
              <a:solidFill>
                <a:schemeClr val="tx1"/>
              </a:solidFill>
              <a:latin typeface="Times New Roman" pitchFamily="18" charset="0"/>
              <a:cs typeface="Times New Roman" pitchFamily="18" charset="0"/>
            </a:endParaRPr>
          </a:p>
          <a:p>
            <a:pPr algn="just"/>
            <a:endParaRPr lang="en-IN" sz="27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b="1">
                <a:solidFill>
                  <a:srgbClr val="FF0000"/>
                </a:solidFill>
              </a:rPr>
              <a:t>SCOPE AND IMPORTANCE OF TK</a:t>
            </a:r>
            <a:endParaRPr lang="en-IN" b="1">
              <a:solidFill>
                <a:srgbClr val="FF0000"/>
              </a:solidFill>
            </a:endParaRPr>
          </a:p>
        </p:txBody>
      </p:sp>
      <p:sp>
        <p:nvSpPr>
          <p:cNvPr id="19459" name="Content Placeholder 2"/>
          <p:cNvSpPr>
            <a:spLocks noGrp="1"/>
          </p:cNvSpPr>
          <p:nvPr>
            <p:ph idx="1"/>
          </p:nvPr>
        </p:nvSpPr>
        <p:spPr>
          <a:xfrm>
            <a:off x="457200" y="1600200"/>
            <a:ext cx="8229600" cy="3657600"/>
          </a:xfrm>
        </p:spPr>
        <p:txBody>
          <a:bodyPr>
            <a:normAutofit fontScale="92500" lnSpcReduction="10000"/>
          </a:bodyPr>
          <a:lstStyle/>
          <a:p>
            <a:pPr algn="just"/>
            <a:r>
              <a:rPr lang="en-US" sz="2700" dirty="0">
                <a:solidFill>
                  <a:schemeClr val="tx1"/>
                </a:solidFill>
                <a:latin typeface="Times New Roman" pitchFamily="18" charset="0"/>
                <a:cs typeface="Times New Roman" pitchFamily="18" charset="0"/>
              </a:rPr>
              <a:t>Traditional and indigenous knowledge has been used for centuries by indigenous and local communities under local laws, customs and traditions.</a:t>
            </a:r>
          </a:p>
          <a:p>
            <a:pPr algn="just"/>
            <a:endParaRPr lang="en-US" sz="2700" dirty="0">
              <a:solidFill>
                <a:schemeClr val="tx1"/>
              </a:solidFill>
              <a:latin typeface="Times New Roman" pitchFamily="18" charset="0"/>
              <a:cs typeface="Times New Roman" pitchFamily="18" charset="0"/>
            </a:endParaRPr>
          </a:p>
          <a:p>
            <a:pPr algn="just"/>
            <a:r>
              <a:rPr lang="en-US" sz="2700" dirty="0">
                <a:solidFill>
                  <a:schemeClr val="tx1"/>
                </a:solidFill>
                <a:latin typeface="Times New Roman" pitchFamily="18" charset="0"/>
                <a:cs typeface="Times New Roman" pitchFamily="18" charset="0"/>
              </a:rPr>
              <a:t>TK has played, and still plays, an important role in vital areas such as medical treatment, food security and the development of agriculture.</a:t>
            </a:r>
          </a:p>
          <a:p>
            <a:pPr algn="just"/>
            <a:endParaRPr lang="en-US" sz="2700" dirty="0">
              <a:solidFill>
                <a:schemeClr val="tx1"/>
              </a:solidFill>
              <a:latin typeface="Times New Roman" pitchFamily="18" charset="0"/>
              <a:cs typeface="Times New Roman" pitchFamily="18" charset="0"/>
            </a:endParaRPr>
          </a:p>
          <a:p>
            <a:pPr algn="just"/>
            <a:r>
              <a:rPr lang="en-US" sz="2700" dirty="0">
                <a:solidFill>
                  <a:schemeClr val="tx1"/>
                </a:solidFill>
                <a:latin typeface="Times New Roman" pitchFamily="18" charset="0"/>
                <a:cs typeface="Times New Roman" pitchFamily="18" charset="0"/>
              </a:rPr>
              <a:t> TK is also the cause of a great variety of artistic expressions, including musical works and handicrafts.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b="1">
                <a:solidFill>
                  <a:srgbClr val="FF0000"/>
                </a:solidFill>
              </a:rPr>
              <a:t>SCOPE AND IMPORTANCE OF TK</a:t>
            </a:r>
            <a:endParaRPr lang="en-IN" b="1">
              <a:solidFill>
                <a:srgbClr val="FF0000"/>
              </a:solidFill>
            </a:endParaRPr>
          </a:p>
        </p:txBody>
      </p:sp>
      <p:sp>
        <p:nvSpPr>
          <p:cNvPr id="20483" name="Content Placeholder 2"/>
          <p:cNvSpPr>
            <a:spLocks noGrp="1"/>
          </p:cNvSpPr>
          <p:nvPr>
            <p:ph idx="1"/>
          </p:nvPr>
        </p:nvSpPr>
        <p:spPr>
          <a:xfrm>
            <a:off x="457200" y="1219200"/>
            <a:ext cx="8229600" cy="4525963"/>
          </a:xfrm>
        </p:spPr>
        <p:txBody>
          <a:bodyPr>
            <a:normAutofit/>
          </a:bodyPr>
          <a:lstStyle/>
          <a:p>
            <a:r>
              <a:rPr lang="en-US" sz="2700" dirty="0">
                <a:solidFill>
                  <a:schemeClr val="tx1"/>
                </a:solidFill>
                <a:latin typeface="Times New Roman" pitchFamily="18" charset="0"/>
                <a:cs typeface="Times New Roman" pitchFamily="18" charset="0"/>
              </a:rPr>
              <a:t>TK is a central component for the daily life of millions of people in developing countries.</a:t>
            </a:r>
          </a:p>
          <a:p>
            <a:endParaRPr lang="en-US" sz="2700" dirty="0">
              <a:solidFill>
                <a:schemeClr val="tx1"/>
              </a:solidFill>
              <a:latin typeface="Times New Roman" pitchFamily="18" charset="0"/>
              <a:cs typeface="Times New Roman" pitchFamily="18" charset="0"/>
            </a:endParaRPr>
          </a:p>
          <a:p>
            <a:r>
              <a:rPr lang="en-US" sz="2700" dirty="0">
                <a:solidFill>
                  <a:schemeClr val="tx1"/>
                </a:solidFill>
                <a:latin typeface="Times New Roman" pitchFamily="18" charset="0"/>
                <a:cs typeface="Times New Roman" pitchFamily="18" charset="0"/>
              </a:rPr>
              <a:t>Traditional Medicine (TM) serves the health needs of a vast majority of people in developing countries where access to modern health care services and medicine is limited by economic and cultural reasons. </a:t>
            </a:r>
          </a:p>
          <a:p>
            <a:endParaRPr lang="en-US" sz="2700" dirty="0">
              <a:solidFill>
                <a:schemeClr val="tx1"/>
              </a:solidFill>
              <a:latin typeface="Times New Roman" pitchFamily="18" charset="0"/>
              <a:cs typeface="Times New Roman" pitchFamily="18" charset="0"/>
            </a:endParaRPr>
          </a:p>
          <a:p>
            <a:r>
              <a:rPr lang="en-US" sz="2700" dirty="0">
                <a:solidFill>
                  <a:schemeClr val="tx1"/>
                </a:solidFill>
                <a:latin typeface="Times New Roman" pitchFamily="18" charset="0"/>
                <a:cs typeface="Times New Roman" pitchFamily="18" charset="0"/>
              </a:rPr>
              <a:t>It is the only affordable treatment available to poor people and in remote communities</a:t>
            </a:r>
            <a:r>
              <a:rPr lang="en-US" sz="2700" dirty="0">
                <a:latin typeface="Times New Roman" pitchFamily="18" charset="0"/>
                <a:cs typeface="Times New Roman" pitchFamily="18" charset="0"/>
              </a:rPr>
              <a:t>.</a:t>
            </a:r>
            <a:endParaRPr lang="en-IN" sz="27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b="1">
                <a:solidFill>
                  <a:srgbClr val="FF0000"/>
                </a:solidFill>
              </a:rPr>
              <a:t>SCOPE AND IMPORTANCE OF TK</a:t>
            </a:r>
            <a:endParaRPr lang="en-IN" b="1">
              <a:solidFill>
                <a:srgbClr val="FF0000"/>
              </a:solidFill>
            </a:endParaRPr>
          </a:p>
        </p:txBody>
      </p:sp>
      <p:sp>
        <p:nvSpPr>
          <p:cNvPr id="21507" name="Content Placeholder 2"/>
          <p:cNvSpPr>
            <a:spLocks noGrp="1"/>
          </p:cNvSpPr>
          <p:nvPr>
            <p:ph idx="1"/>
          </p:nvPr>
        </p:nvSpPr>
        <p:spPr/>
        <p:txBody>
          <a:bodyPr>
            <a:normAutofit/>
          </a:bodyPr>
          <a:lstStyle/>
          <a:p>
            <a:pPr algn="just"/>
            <a:r>
              <a:rPr lang="en-US" sz="2700" dirty="0">
                <a:latin typeface="Times New Roman" pitchFamily="18" charset="0"/>
                <a:cs typeface="Times New Roman" pitchFamily="18" charset="0"/>
              </a:rPr>
              <a:t> </a:t>
            </a:r>
            <a:r>
              <a:rPr lang="en-US" sz="2700" dirty="0">
                <a:solidFill>
                  <a:schemeClr val="tx1"/>
                </a:solidFill>
                <a:latin typeface="Times New Roman" pitchFamily="18" charset="0"/>
                <a:cs typeface="Times New Roman" pitchFamily="18" charset="0"/>
              </a:rPr>
              <a:t>TK constitutes the ancient knowledge of humanity, the deepest layer on which our science and culture have developed, the local solutions that have allowed the creation and management of ecosystems and cultural landscapes on the entire surface of the planet. </a:t>
            </a:r>
          </a:p>
          <a:p>
            <a:pPr algn="just"/>
            <a:endParaRPr lang="en-US" sz="2700" dirty="0">
              <a:solidFill>
                <a:schemeClr val="tx1"/>
              </a:solidFill>
              <a:latin typeface="Times New Roman" pitchFamily="18" charset="0"/>
              <a:cs typeface="Times New Roman" pitchFamily="18" charset="0"/>
            </a:endParaRPr>
          </a:p>
          <a:p>
            <a:pPr algn="just"/>
            <a:r>
              <a:rPr lang="en-US" sz="2700" dirty="0">
                <a:solidFill>
                  <a:schemeClr val="tx1"/>
                </a:solidFill>
                <a:latin typeface="Times New Roman" pitchFamily="18" charset="0"/>
                <a:cs typeface="Times New Roman" pitchFamily="18" charset="0"/>
              </a:rPr>
              <a:t>It enables the development of solutions with a low energy and resource use that are able to adapt to environmental variability and to react to emergencies and catastrophes in flexible and multifunctional ways.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a:solidFill>
                  <a:srgbClr val="FF0000"/>
                </a:solidFill>
              </a:rPr>
              <a:t>SCOPE AND IMPORTANCE OF TK</a:t>
            </a:r>
            <a:endParaRPr lang="en-IN" b="1">
              <a:solidFill>
                <a:srgbClr val="FF0000"/>
              </a:solidFill>
            </a:endParaRPr>
          </a:p>
        </p:txBody>
      </p:sp>
      <p:sp>
        <p:nvSpPr>
          <p:cNvPr id="3" name="Content Placeholder 2"/>
          <p:cNvSpPr>
            <a:spLocks noGrp="1"/>
          </p:cNvSpPr>
          <p:nvPr>
            <p:ph idx="1"/>
          </p:nvPr>
        </p:nvSpPr>
        <p:spPr>
          <a:xfrm>
            <a:off x="457200" y="1600200"/>
            <a:ext cx="8229600" cy="4876800"/>
          </a:xfrm>
        </p:spPr>
        <p:txBody>
          <a:bodyPr rtlCol="0">
            <a:normAutofit fontScale="92500" lnSpcReduction="20000"/>
          </a:bodyPr>
          <a:lstStyle/>
          <a:p>
            <a:pPr algn="just" fontAlgn="auto">
              <a:spcAft>
                <a:spcPts val="0"/>
              </a:spcAft>
              <a:buFont typeface="Arial" pitchFamily="34" charset="0"/>
              <a:buChar char="•"/>
              <a:defRPr/>
            </a:pPr>
            <a:r>
              <a:rPr lang="en-US" dirty="0">
                <a:solidFill>
                  <a:schemeClr val="tx1"/>
                </a:solidFill>
                <a:latin typeface="Times New Roman" pitchFamily="18" charset="0"/>
                <a:cs typeface="Times New Roman" pitchFamily="18" charset="0"/>
              </a:rPr>
              <a:t>Today, while entire planet  systems risk ecological collapse shows how to interact with the environment enhancing its resource potential without exhausting it.</a:t>
            </a:r>
          </a:p>
          <a:p>
            <a:pPr algn="just" fontAlgn="auto">
              <a:spcAft>
                <a:spcPts val="0"/>
              </a:spcAft>
              <a:buFont typeface="Arial" pitchFamily="34" charset="0"/>
              <a:buChar char="•"/>
              <a:defRPr/>
            </a:pPr>
            <a:endParaRPr lang="en-US" dirty="0">
              <a:solidFill>
                <a:schemeClr val="tx1"/>
              </a:solidFill>
              <a:latin typeface="Times New Roman" pitchFamily="18" charset="0"/>
              <a:cs typeface="Times New Roman" pitchFamily="18" charset="0"/>
            </a:endParaRPr>
          </a:p>
          <a:p>
            <a:pPr algn="just" fontAlgn="auto">
              <a:spcAft>
                <a:spcPts val="0"/>
              </a:spcAft>
              <a:buFont typeface="Arial" pitchFamily="34" charset="0"/>
              <a:buChar char="•"/>
              <a:defRPr/>
            </a:pPr>
            <a:r>
              <a:rPr lang="en-US" dirty="0">
                <a:solidFill>
                  <a:schemeClr val="tx1"/>
                </a:solidFill>
                <a:latin typeface="Times New Roman" pitchFamily="18" charset="0"/>
                <a:cs typeface="Times New Roman" pitchFamily="18" charset="0"/>
              </a:rPr>
              <a:t>In addition, it cannot be excluded that traditional knowledge might have an industrial application, even if the tangible object to which the intangible knowledge relates has not been subject to any scientific interference or modification.</a:t>
            </a:r>
          </a:p>
          <a:p>
            <a:pPr algn="just" fontAlgn="auto">
              <a:spcAft>
                <a:spcPts val="0"/>
              </a:spcAft>
              <a:buFont typeface="Arial" pitchFamily="34" charset="0"/>
              <a:buChar char="•"/>
              <a:defRPr/>
            </a:pPr>
            <a:endParaRPr lang="en-US" dirty="0">
              <a:solidFill>
                <a:schemeClr val="tx1"/>
              </a:solidFill>
              <a:latin typeface="Times New Roman" pitchFamily="18" charset="0"/>
              <a:cs typeface="Times New Roman" pitchFamily="18" charset="0"/>
            </a:endParaRPr>
          </a:p>
          <a:p>
            <a:pPr algn="just" fontAlgn="auto">
              <a:spcAft>
                <a:spcPts val="0"/>
              </a:spcAft>
              <a:buFont typeface="Arial" pitchFamily="34" charset="0"/>
              <a:buChar char="•"/>
              <a:defRPr/>
            </a:pPr>
            <a:r>
              <a:rPr lang="en-US" dirty="0">
                <a:solidFill>
                  <a:schemeClr val="tx1"/>
                </a:solidFill>
                <a:latin typeface="Times New Roman" pitchFamily="18" charset="0"/>
                <a:cs typeface="Times New Roman" pitchFamily="18" charset="0"/>
              </a:rPr>
              <a:t> TK is thus a valuable source of knowledge. TK may help to find useful solutions to current problems, sometimes in combination with modern scientific and technological knowledge. </a:t>
            </a:r>
            <a:endParaRPr lang="en-IN" dirty="0">
              <a:solidFill>
                <a:schemeClr val="tx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285720" y="1428736"/>
            <a:ext cx="5214974" cy="5429264"/>
          </a:xfrm>
        </p:spPr>
        <p:txBody>
          <a:bodyPr>
            <a:normAutofit/>
          </a:bodyPr>
          <a:lstStyle/>
          <a:p>
            <a:r>
              <a:rPr lang="en-IN" dirty="0">
                <a:solidFill>
                  <a:schemeClr val="tx1"/>
                </a:solidFill>
                <a:latin typeface="Times New Roman" pitchFamily="18" charset="0"/>
                <a:cs typeface="Times New Roman" pitchFamily="18" charset="0"/>
              </a:rPr>
              <a:t>Traditional knowledge refers to the knowledge, innovations and practices of indigenous and local communities around the world. Developed from experience gained over the centuries and adapted to the local culture and environment. Traditional knowledge is transmitted orally from generation to generation.</a:t>
            </a:r>
          </a:p>
        </p:txBody>
      </p:sp>
      <p:pic>
        <p:nvPicPr>
          <p:cNvPr id="13" name="Content Placeholder 12" descr="rob-feat-670x360.jpg"/>
          <p:cNvPicPr>
            <a:picLocks noGrp="1" noChangeAspect="1"/>
          </p:cNvPicPr>
          <p:nvPr>
            <p:ph sz="half" idx="2"/>
          </p:nvPr>
        </p:nvPicPr>
        <p:blipFill>
          <a:blip r:embed="rId2"/>
          <a:srcRect l="4242" r="15161"/>
          <a:stretch>
            <a:fillRect/>
          </a:stretch>
        </p:blipFill>
        <p:spPr>
          <a:xfrm>
            <a:off x="5286316" y="1905000"/>
            <a:ext cx="3857684" cy="2714643"/>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rtlCol="0">
            <a:normAutofit fontScale="90000"/>
          </a:bodyPr>
          <a:lstStyle/>
          <a:p>
            <a:pPr fontAlgn="auto">
              <a:spcAft>
                <a:spcPts val="0"/>
              </a:spcAft>
              <a:defRPr/>
            </a:pPr>
            <a:r>
              <a:rPr lang="en-IN" b="1" dirty="0">
                <a:solidFill>
                  <a:srgbClr val="FF0000"/>
                </a:solidFill>
              </a:rPr>
              <a:t>Importance of Traditional Knowledge</a:t>
            </a:r>
            <a:endParaRPr lang="en-IN" dirty="0">
              <a:solidFill>
                <a:srgbClr val="FF0000"/>
              </a:solidFill>
            </a:endParaRPr>
          </a:p>
        </p:txBody>
      </p:sp>
      <p:sp>
        <p:nvSpPr>
          <p:cNvPr id="23555" name="Content Placeholder 2"/>
          <p:cNvSpPr>
            <a:spLocks noGrp="1"/>
          </p:cNvSpPr>
          <p:nvPr>
            <p:ph idx="1"/>
          </p:nvPr>
        </p:nvSpPr>
        <p:spPr>
          <a:xfrm>
            <a:off x="457200" y="1066800"/>
            <a:ext cx="8229600" cy="4525963"/>
          </a:xfrm>
        </p:spPr>
        <p:txBody>
          <a:bodyPr>
            <a:normAutofit lnSpcReduction="10000"/>
          </a:bodyPr>
          <a:lstStyle/>
          <a:p>
            <a:pPr algn="just"/>
            <a:r>
              <a:rPr lang="en-IN" sz="2700" dirty="0">
                <a:solidFill>
                  <a:schemeClr val="tx1"/>
                </a:solidFill>
                <a:latin typeface="Times New Roman" pitchFamily="18" charset="0"/>
                <a:cs typeface="Times New Roman" pitchFamily="18" charset="0"/>
              </a:rPr>
              <a:t>Traditional Knowledge plays a key role in the preservation and sustainability of diversity. </a:t>
            </a:r>
          </a:p>
          <a:p>
            <a:pPr algn="just"/>
            <a:r>
              <a:rPr lang="en-IN" sz="2700" dirty="0">
                <a:solidFill>
                  <a:schemeClr val="tx1"/>
                </a:solidFill>
                <a:latin typeface="Times New Roman" pitchFamily="18" charset="0"/>
                <a:cs typeface="Times New Roman" pitchFamily="18" charset="0"/>
              </a:rPr>
              <a:t>Many activities based on traditional knowledge are important sources of income, food and healthcare for the indigenous people.</a:t>
            </a:r>
          </a:p>
          <a:p>
            <a:pPr algn="just"/>
            <a:r>
              <a:rPr lang="en-IN" sz="2700" dirty="0">
                <a:solidFill>
                  <a:schemeClr val="tx1"/>
                </a:solidFill>
                <a:latin typeface="Times New Roman" pitchFamily="18" charset="0"/>
                <a:cs typeface="Times New Roman" pitchFamily="18" charset="0"/>
              </a:rPr>
              <a:t>The long term economic development of many indigenous and local communities, depend on their ability to harness their traditional knowledge for commercial benefits.</a:t>
            </a:r>
          </a:p>
          <a:p>
            <a:pPr algn="just"/>
            <a:r>
              <a:rPr lang="en-IN" sz="2700" dirty="0">
                <a:solidFill>
                  <a:schemeClr val="tx1"/>
                </a:solidFill>
                <a:latin typeface="Times New Roman" pitchFamily="18" charset="0"/>
                <a:cs typeface="Times New Roman" pitchFamily="18" charset="0"/>
              </a:rPr>
              <a:t>Traditional Knowledge is being rapidly lost as local ecosystems are degraded and traditional communities are integrated into the wider society.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0"/>
            <a:ext cx="8229600" cy="1143000"/>
          </a:xfrm>
        </p:spPr>
        <p:txBody>
          <a:bodyPr/>
          <a:lstStyle/>
          <a:p>
            <a:r>
              <a:rPr lang="en-IN" b="1" dirty="0"/>
              <a:t>Examples  </a:t>
            </a:r>
          </a:p>
        </p:txBody>
      </p:sp>
      <p:pic>
        <p:nvPicPr>
          <p:cNvPr id="8" name="Content Placeholder 7" descr="17.jpg"/>
          <p:cNvPicPr>
            <a:picLocks noGrp="1" noChangeAspect="1"/>
          </p:cNvPicPr>
          <p:nvPr>
            <p:ph sz="half" idx="1"/>
          </p:nvPr>
        </p:nvPicPr>
        <p:blipFill>
          <a:blip r:embed="rId2"/>
          <a:stretch>
            <a:fillRect/>
          </a:stretch>
        </p:blipFill>
        <p:spPr>
          <a:xfrm>
            <a:off x="0" y="1238376"/>
            <a:ext cx="4324320" cy="28810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Content Placeholder 5" descr="turmeric-powder-and-turmeric-root.jpg"/>
          <p:cNvPicPr>
            <a:picLocks noGrp="1" noChangeAspect="1"/>
          </p:cNvPicPr>
          <p:nvPr>
            <p:ph sz="half" idx="2"/>
          </p:nvPr>
        </p:nvPicPr>
        <p:blipFill>
          <a:blip r:embed="rId3"/>
          <a:stretch>
            <a:fillRect/>
          </a:stretch>
        </p:blipFill>
        <p:spPr>
          <a:xfrm>
            <a:off x="4629150" y="2722381"/>
            <a:ext cx="3886200" cy="25578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214282" y="4357694"/>
            <a:ext cx="3857652" cy="523220"/>
          </a:xfrm>
          <a:prstGeom prst="rect">
            <a:avLst/>
          </a:prstGeom>
          <a:noFill/>
          <a:ln>
            <a:solidFill>
              <a:schemeClr val="tx1"/>
            </a:solidFill>
          </a:ln>
        </p:spPr>
        <p:txBody>
          <a:bodyPr wrap="square" rtlCol="0">
            <a:spAutoFit/>
          </a:bodyPr>
          <a:lstStyle/>
          <a:p>
            <a:r>
              <a:rPr lang="en-IN" sz="2800" b="1" dirty="0"/>
              <a:t>Bamboo basket making</a:t>
            </a:r>
          </a:p>
        </p:txBody>
      </p:sp>
      <p:sp>
        <p:nvSpPr>
          <p:cNvPr id="10" name="TextBox 9"/>
          <p:cNvSpPr txBox="1"/>
          <p:nvPr/>
        </p:nvSpPr>
        <p:spPr>
          <a:xfrm>
            <a:off x="4500562" y="5943600"/>
            <a:ext cx="4643438" cy="523220"/>
          </a:xfrm>
          <a:prstGeom prst="rect">
            <a:avLst/>
          </a:prstGeom>
          <a:noFill/>
          <a:ln>
            <a:solidFill>
              <a:schemeClr val="tx1"/>
            </a:solidFill>
          </a:ln>
        </p:spPr>
        <p:txBody>
          <a:bodyPr wrap="square" rtlCol="0">
            <a:spAutoFit/>
          </a:bodyPr>
          <a:lstStyle/>
          <a:p>
            <a:r>
              <a:rPr lang="en-IN" sz="2800" b="1" dirty="0"/>
              <a:t>Use of turmeric as antiseptic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TKS – Nature and Type</a:t>
            </a:r>
            <a:br>
              <a:rPr lang="en-IN" b="1" dirty="0">
                <a:solidFill>
                  <a:srgbClr val="FF0000"/>
                </a:solidFill>
              </a:rPr>
            </a:br>
            <a:endParaRPr lang="en-IN" dirty="0">
              <a:solidFill>
                <a:srgbClr val="FF0000"/>
              </a:solidFill>
            </a:endParaRPr>
          </a:p>
        </p:txBody>
      </p:sp>
      <p:sp>
        <p:nvSpPr>
          <p:cNvPr id="24579" name="Content Placeholder 2"/>
          <p:cNvSpPr>
            <a:spLocks noGrp="1"/>
          </p:cNvSpPr>
          <p:nvPr>
            <p:ph idx="1"/>
          </p:nvPr>
        </p:nvSpPr>
        <p:spPr>
          <a:xfrm>
            <a:off x="457200" y="1143000"/>
            <a:ext cx="8229600" cy="5334000"/>
          </a:xfrm>
        </p:spPr>
        <p:txBody>
          <a:bodyPr/>
          <a:lstStyle/>
          <a:p>
            <a:r>
              <a:rPr lang="en-IN" sz="2700" dirty="0">
                <a:solidFill>
                  <a:schemeClr val="tx1"/>
                </a:solidFill>
                <a:latin typeface="Times New Roman" pitchFamily="18" charset="0"/>
                <a:cs typeface="Times New Roman" pitchFamily="18" charset="0"/>
              </a:rPr>
              <a:t>The evolution of TKS is very much local in nature and associated with a particular environmental and/or socio-cultural context.</a:t>
            </a:r>
          </a:p>
          <a:p>
            <a:endParaRPr lang="en-IN" sz="2700" dirty="0">
              <a:solidFill>
                <a:schemeClr val="tx1"/>
              </a:solidFill>
              <a:latin typeface="Times New Roman" pitchFamily="18" charset="0"/>
              <a:cs typeface="Times New Roman" pitchFamily="18" charset="0"/>
            </a:endParaRPr>
          </a:p>
          <a:p>
            <a:r>
              <a:rPr lang="en-IN" sz="2700" dirty="0">
                <a:solidFill>
                  <a:schemeClr val="tx1"/>
                </a:solidFill>
                <a:latin typeface="Times New Roman" pitchFamily="18" charset="0"/>
                <a:cs typeface="Times New Roman" pitchFamily="18" charset="0"/>
              </a:rPr>
              <a:t>Therefore, TKS has the characteristics of local, empirical, time tested dynamisms.</a:t>
            </a:r>
          </a:p>
          <a:p>
            <a:endParaRPr lang="en-IN" sz="2700" dirty="0">
              <a:solidFill>
                <a:schemeClr val="tx1"/>
              </a:solidFill>
              <a:latin typeface="Times New Roman" pitchFamily="18" charset="0"/>
              <a:cs typeface="Times New Roman" pitchFamily="18" charset="0"/>
            </a:endParaRPr>
          </a:p>
          <a:p>
            <a:r>
              <a:rPr lang="en-IN" sz="2700" dirty="0">
                <a:solidFill>
                  <a:schemeClr val="tx1"/>
                </a:solidFill>
                <a:latin typeface="Times New Roman" pitchFamily="18" charset="0"/>
                <a:cs typeface="Times New Roman" pitchFamily="18" charset="0"/>
              </a:rPr>
              <a:t>Moreover, TKS is always handed over or transferred from one generation to another and also between communities mostly orally and/or visually.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marL="0" indent="0" fontAlgn="auto">
              <a:spcAft>
                <a:spcPts val="0"/>
              </a:spcAft>
              <a:buFont typeface="Arial" pitchFamily="34" charset="0"/>
              <a:buNone/>
              <a:defRPr/>
            </a:pPr>
            <a:r>
              <a:rPr lang="en-US" sz="2700" dirty="0">
                <a:solidFill>
                  <a:schemeClr val="tx1"/>
                </a:solidFill>
                <a:latin typeface="Times New Roman" pitchFamily="18" charset="0"/>
                <a:cs typeface="Times New Roman" pitchFamily="18" charset="0"/>
              </a:rPr>
              <a:t>Traditional Knowledge is divided into </a:t>
            </a:r>
          </a:p>
          <a:p>
            <a:pPr fontAlgn="auto">
              <a:spcAft>
                <a:spcPts val="0"/>
              </a:spcAft>
              <a:buFont typeface="Arial" pitchFamily="34" charset="0"/>
              <a:buChar char="•"/>
              <a:defRPr/>
            </a:pPr>
            <a:r>
              <a:rPr lang="en-US" sz="2700" dirty="0">
                <a:solidFill>
                  <a:schemeClr val="tx1"/>
                </a:solidFill>
                <a:latin typeface="Times New Roman" pitchFamily="18" charset="0"/>
                <a:cs typeface="Times New Roman" pitchFamily="18" charset="0"/>
              </a:rPr>
              <a:t>Cultural Knowledge</a:t>
            </a:r>
          </a:p>
          <a:p>
            <a:pPr fontAlgn="auto">
              <a:spcAft>
                <a:spcPts val="0"/>
              </a:spcAft>
              <a:buFont typeface="Arial" pitchFamily="34" charset="0"/>
              <a:buChar char="•"/>
              <a:defRPr/>
            </a:pPr>
            <a:r>
              <a:rPr lang="en-US" sz="2700" dirty="0">
                <a:solidFill>
                  <a:schemeClr val="tx1"/>
                </a:solidFill>
                <a:latin typeface="Times New Roman" pitchFamily="18" charset="0"/>
                <a:cs typeface="Times New Roman" pitchFamily="18" charset="0"/>
              </a:rPr>
              <a:t>Artistic Knowledge </a:t>
            </a:r>
          </a:p>
          <a:p>
            <a:pPr fontAlgn="auto">
              <a:spcAft>
                <a:spcPts val="0"/>
              </a:spcAft>
              <a:buFont typeface="Arial" pitchFamily="34" charset="0"/>
              <a:buChar char="•"/>
              <a:defRPr/>
            </a:pPr>
            <a:r>
              <a:rPr lang="en-US" sz="2700" dirty="0">
                <a:solidFill>
                  <a:schemeClr val="tx1"/>
                </a:solidFill>
                <a:latin typeface="Times New Roman" pitchFamily="18" charset="0"/>
                <a:cs typeface="Times New Roman" pitchFamily="18" charset="0"/>
              </a:rPr>
              <a:t>Medicinal Knowledge</a:t>
            </a:r>
          </a:p>
          <a:p>
            <a:pPr fontAlgn="auto">
              <a:spcAft>
                <a:spcPts val="0"/>
              </a:spcAft>
              <a:buFont typeface="Arial" pitchFamily="34" charset="0"/>
              <a:buChar char="•"/>
              <a:defRPr/>
            </a:pPr>
            <a:r>
              <a:rPr lang="en-US" sz="2700" dirty="0">
                <a:solidFill>
                  <a:schemeClr val="tx1"/>
                </a:solidFill>
                <a:latin typeface="Times New Roman" pitchFamily="18" charset="0"/>
                <a:cs typeface="Times New Roman" pitchFamily="18" charset="0"/>
              </a:rPr>
              <a:t>Biodiversity/ Natural Resources Knowledge</a:t>
            </a:r>
          </a:p>
          <a:p>
            <a:pPr fontAlgn="auto">
              <a:spcAft>
                <a:spcPts val="0"/>
              </a:spcAft>
              <a:buFont typeface="Arial" pitchFamily="34" charset="0"/>
              <a:buChar char="•"/>
              <a:defRPr/>
            </a:pPr>
            <a:r>
              <a:rPr lang="en-US" sz="2700" dirty="0">
                <a:solidFill>
                  <a:schemeClr val="tx1"/>
                </a:solidFill>
                <a:latin typeface="Times New Roman" pitchFamily="18" charset="0"/>
                <a:cs typeface="Times New Roman" pitchFamily="18" charset="0"/>
              </a:rPr>
              <a:t>Agricultural Knowledge </a:t>
            </a:r>
          </a:p>
          <a:p>
            <a:pPr fontAlgn="auto">
              <a:spcAft>
                <a:spcPts val="0"/>
              </a:spcAft>
              <a:buFont typeface="Arial" pitchFamily="34" charset="0"/>
              <a:buChar char="•"/>
              <a:defRPr/>
            </a:pPr>
            <a:r>
              <a:rPr lang="en-US" sz="2700" dirty="0">
                <a:solidFill>
                  <a:schemeClr val="tx1"/>
                </a:solidFill>
                <a:latin typeface="Times New Roman" pitchFamily="18" charset="0"/>
                <a:cs typeface="Times New Roman" pitchFamily="18" charset="0"/>
              </a:rPr>
              <a:t>Sacred Knowledge </a:t>
            </a:r>
            <a:endParaRPr lang="en-IN" sz="2700" dirty="0">
              <a:solidFill>
                <a:schemeClr val="tx1"/>
              </a:solidFill>
              <a:latin typeface="Times New Roman" pitchFamily="18" charset="0"/>
              <a:cs typeface="Times New Roman" pitchFamily="18" charset="0"/>
            </a:endParaRPr>
          </a:p>
        </p:txBody>
      </p:sp>
      <p:sp>
        <p:nvSpPr>
          <p:cNvPr id="4" name="Title 1"/>
          <p:cNvSpPr txBox="1">
            <a:spLocks/>
          </p:cNvSpPr>
          <p:nvPr/>
        </p:nvSpPr>
        <p:spPr>
          <a:xfrm>
            <a:off x="609600" y="228600"/>
            <a:ext cx="8229600" cy="1143000"/>
          </a:xfrm>
          <a:prstGeom prst="rect">
            <a:avLst/>
          </a:prstGeom>
        </p:spPr>
        <p:txBody>
          <a:bodyPr anchor="ctr">
            <a:normAutofit/>
          </a:bodyPr>
          <a:lstStyle/>
          <a:p>
            <a:pPr algn="ctr" fontAlgn="auto">
              <a:spcAft>
                <a:spcPts val="0"/>
              </a:spcAft>
              <a:defRPr/>
            </a:pPr>
            <a:r>
              <a:rPr lang="en-US" sz="4400" b="1" dirty="0">
                <a:solidFill>
                  <a:srgbClr val="FF0000"/>
                </a:solidFill>
                <a:latin typeface="+mj-lt"/>
                <a:ea typeface="+mj-ea"/>
                <a:cs typeface="+mj-cs"/>
              </a:rPr>
              <a:t>Nature and types of TK</a:t>
            </a:r>
            <a:endParaRPr lang="en-IN" sz="4400" b="1" dirty="0">
              <a:solidFill>
                <a:srgbClr val="FF0000"/>
              </a:solidFill>
              <a:latin typeface="+mj-lt"/>
              <a:ea typeface="+mj-ea"/>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b="1">
                <a:solidFill>
                  <a:srgbClr val="FF0000"/>
                </a:solidFill>
              </a:rPr>
              <a:t>Nature and types of TK</a:t>
            </a:r>
            <a:endParaRPr lang="en-IN" b="1">
              <a:solidFill>
                <a:srgbClr val="FF0000"/>
              </a:solidFill>
            </a:endParaRPr>
          </a:p>
        </p:txBody>
      </p:sp>
      <p:sp>
        <p:nvSpPr>
          <p:cNvPr id="26627" name="Content Placeholder 2"/>
          <p:cNvSpPr>
            <a:spLocks noGrp="1"/>
          </p:cNvSpPr>
          <p:nvPr>
            <p:ph idx="1"/>
          </p:nvPr>
        </p:nvSpPr>
        <p:spPr/>
        <p:txBody>
          <a:bodyPr>
            <a:normAutofit/>
          </a:bodyPr>
          <a:lstStyle/>
          <a:p>
            <a:pPr>
              <a:buFont typeface="Arial" charset="0"/>
              <a:buNone/>
            </a:pPr>
            <a:r>
              <a:rPr lang="en-IN" sz="2700" dirty="0">
                <a:latin typeface="Times New Roman" pitchFamily="18" charset="0"/>
                <a:cs typeface="Times New Roman" pitchFamily="18" charset="0"/>
              </a:rPr>
              <a:t>    </a:t>
            </a:r>
            <a:r>
              <a:rPr lang="en-IN" sz="2700" dirty="0">
                <a:solidFill>
                  <a:schemeClr val="tx1"/>
                </a:solidFill>
                <a:latin typeface="Times New Roman" pitchFamily="18" charset="0"/>
                <a:cs typeface="Times New Roman" pitchFamily="18" charset="0"/>
              </a:rPr>
              <a:t>From its domain of application and associated management approaches, TKS can be categorised as </a:t>
            </a:r>
          </a:p>
          <a:p>
            <a:pPr>
              <a:buFont typeface="Arial" charset="0"/>
              <a:buNone/>
            </a:pPr>
            <a:endParaRPr lang="en-IN" sz="2700" dirty="0">
              <a:solidFill>
                <a:schemeClr val="tx1"/>
              </a:solidFill>
              <a:latin typeface="Times New Roman" pitchFamily="18" charset="0"/>
              <a:cs typeface="Times New Roman" pitchFamily="18" charset="0"/>
            </a:endParaRPr>
          </a:p>
          <a:p>
            <a:r>
              <a:rPr lang="en-IN" sz="2700" dirty="0">
                <a:solidFill>
                  <a:schemeClr val="tx1"/>
                </a:solidFill>
                <a:latin typeface="Times New Roman" pitchFamily="18" charset="0"/>
                <a:cs typeface="Times New Roman" pitchFamily="18" charset="0"/>
              </a:rPr>
              <a:t>(</a:t>
            </a:r>
            <a:r>
              <a:rPr lang="en-IN" sz="2700" dirty="0" err="1">
                <a:solidFill>
                  <a:schemeClr val="tx1"/>
                </a:solidFill>
                <a:latin typeface="Times New Roman" pitchFamily="18" charset="0"/>
                <a:cs typeface="Times New Roman" pitchFamily="18" charset="0"/>
              </a:rPr>
              <a:t>i</a:t>
            </a:r>
            <a:r>
              <a:rPr lang="en-IN" sz="2700" dirty="0">
                <a:solidFill>
                  <a:schemeClr val="tx1"/>
                </a:solidFill>
                <a:latin typeface="Times New Roman" pitchFamily="18" charset="0"/>
                <a:cs typeface="Times New Roman" pitchFamily="18" charset="0"/>
              </a:rPr>
              <a:t>) Traditional Ecological Knowledge (TEK),</a:t>
            </a:r>
          </a:p>
          <a:p>
            <a:endParaRPr lang="en-IN" sz="2700" dirty="0">
              <a:solidFill>
                <a:schemeClr val="tx1"/>
              </a:solidFill>
              <a:latin typeface="Times New Roman" pitchFamily="18" charset="0"/>
              <a:cs typeface="Times New Roman" pitchFamily="18" charset="0"/>
            </a:endParaRPr>
          </a:p>
          <a:p>
            <a:r>
              <a:rPr lang="en-IN" sz="2700" dirty="0">
                <a:solidFill>
                  <a:schemeClr val="tx1"/>
                </a:solidFill>
                <a:latin typeface="Times New Roman" pitchFamily="18" charset="0"/>
                <a:cs typeface="Times New Roman" pitchFamily="18" charset="0"/>
              </a:rPr>
              <a:t>(ii) Traditional Technical Knowledge (TTK) and </a:t>
            </a:r>
          </a:p>
          <a:p>
            <a:endParaRPr lang="en-IN" sz="2700" dirty="0">
              <a:solidFill>
                <a:schemeClr val="tx1"/>
              </a:solidFill>
              <a:latin typeface="Times New Roman" pitchFamily="18" charset="0"/>
              <a:cs typeface="Times New Roman" pitchFamily="18" charset="0"/>
            </a:endParaRPr>
          </a:p>
          <a:p>
            <a:r>
              <a:rPr lang="en-IN" sz="2700" dirty="0">
                <a:solidFill>
                  <a:schemeClr val="tx1"/>
                </a:solidFill>
                <a:latin typeface="Times New Roman" pitchFamily="18" charset="0"/>
                <a:cs typeface="Times New Roman" pitchFamily="18" charset="0"/>
              </a:rPr>
              <a:t>(iii) Traditional Value and Ethics (TVE).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143000"/>
          </a:xfrm>
        </p:spPr>
        <p:txBody>
          <a:bodyPr rtlCol="0">
            <a:normAutofit fontScale="90000"/>
          </a:bodyPr>
          <a:lstStyle/>
          <a:p>
            <a:pPr fontAlgn="auto">
              <a:spcAft>
                <a:spcPts val="0"/>
              </a:spcAft>
              <a:defRPr/>
            </a:pPr>
            <a:r>
              <a:rPr lang="en-IN" b="1" dirty="0">
                <a:solidFill>
                  <a:srgbClr val="FF0000"/>
                </a:solidFill>
              </a:rPr>
              <a:t>Traditional Ecological Knowledge (TEK)</a:t>
            </a:r>
          </a:p>
        </p:txBody>
      </p:sp>
      <p:sp>
        <p:nvSpPr>
          <p:cNvPr id="27651"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TEK refers to the evolving knowledge acquired by indigenous and local people over hundreds or thousands of years through direct contact with the environment. </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This knowledge is specific to a location and includes the relationships between plants, animals, natural phenomena, and the landscape that are used for livelihood</a:t>
            </a:r>
            <a:r>
              <a:rPr lang="en-IN" sz="2700" dirty="0">
                <a:latin typeface="Times New Roman" pitchFamily="18" charset="0"/>
                <a:cs typeface="Times New Roman" pitchFamily="18" charset="0"/>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Technical Knowledge (TTK)</a:t>
            </a:r>
            <a:endParaRPr lang="en-IN" dirty="0">
              <a:solidFill>
                <a:srgbClr val="FF0000"/>
              </a:solidFill>
            </a:endParaRPr>
          </a:p>
        </p:txBody>
      </p:sp>
      <p:sp>
        <p:nvSpPr>
          <p:cNvPr id="3" name="Content Placeholder 2"/>
          <p:cNvSpPr>
            <a:spLocks noGrp="1"/>
          </p:cNvSpPr>
          <p:nvPr>
            <p:ph idx="1"/>
          </p:nvPr>
        </p:nvSpPr>
        <p:spPr>
          <a:xfrm>
            <a:off x="457200" y="1447800"/>
            <a:ext cx="8229600" cy="5029200"/>
          </a:xfrm>
        </p:spPr>
        <p:txBody>
          <a:bodyPr rtlCol="0">
            <a:normAutofit lnSpcReduction="10000"/>
          </a:bodyPr>
          <a:lstStyle/>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TTK represents the knowledge related to design and development of tools, implements and gears for different application in the context of natural resource management by the indigenous communities.</a:t>
            </a:r>
          </a:p>
          <a:p>
            <a:pPr algn="just" fontAlgn="auto">
              <a:spcAft>
                <a:spcPts val="0"/>
              </a:spcAft>
              <a:buFont typeface="Arial" pitchFamily="34" charset="0"/>
              <a:buChar char="•"/>
              <a:defRPr/>
            </a:pPr>
            <a:endParaRPr lang="en-IN" dirty="0">
              <a:solidFill>
                <a:schemeClr val="tx1"/>
              </a:solidFill>
              <a:latin typeface="Times New Roman" pitchFamily="18" charset="0"/>
              <a:cs typeface="Times New Roman" pitchFamily="18" charset="0"/>
            </a:endParaRPr>
          </a:p>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Such practices are related to agriculture, fisheries, animal husbandry, forestry, handloom and handicraft etc. </a:t>
            </a:r>
          </a:p>
          <a:p>
            <a:pPr algn="just" fontAlgn="auto">
              <a:spcAft>
                <a:spcPts val="0"/>
              </a:spcAft>
              <a:buFont typeface="Arial" pitchFamily="34" charset="0"/>
              <a:buChar char="•"/>
              <a:defRPr/>
            </a:pPr>
            <a:endParaRPr lang="en-IN" dirty="0">
              <a:solidFill>
                <a:schemeClr val="tx1"/>
              </a:solidFill>
              <a:latin typeface="Times New Roman" pitchFamily="18" charset="0"/>
              <a:cs typeface="Times New Roman" pitchFamily="18" charset="0"/>
            </a:endParaRPr>
          </a:p>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Moreover, TTK also represents the knowledge and skill about design and construction like housing, water harvesting structure, roads and bridges, etc.</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0"/>
            <a:ext cx="8229600" cy="1143000"/>
          </a:xfrm>
        </p:spPr>
        <p:txBody>
          <a:bodyPr/>
          <a:lstStyle/>
          <a:p>
            <a:r>
              <a:rPr lang="en-IN" b="1">
                <a:solidFill>
                  <a:srgbClr val="FF0000"/>
                </a:solidFill>
              </a:rPr>
              <a:t>Handlooms and handcrafts</a:t>
            </a:r>
            <a:endParaRPr lang="en-IN">
              <a:solidFill>
                <a:srgbClr val="FF0000"/>
              </a:solidFill>
            </a:endParaRPr>
          </a:p>
        </p:txBody>
      </p:sp>
      <p:pic>
        <p:nvPicPr>
          <p:cNvPr id="29699" name="Picture 3" descr="C:\Users\hp\Desktop\hh.jpg"/>
          <p:cNvPicPr>
            <a:picLocks noChangeAspect="1" noChangeArrowheads="1"/>
          </p:cNvPicPr>
          <p:nvPr/>
        </p:nvPicPr>
        <p:blipFill>
          <a:blip r:embed="rId2"/>
          <a:srcRect/>
          <a:stretch>
            <a:fillRect/>
          </a:stretch>
        </p:blipFill>
        <p:spPr bwMode="auto">
          <a:xfrm>
            <a:off x="4679950" y="1066800"/>
            <a:ext cx="4311650" cy="2743200"/>
          </a:xfrm>
          <a:prstGeom prst="rect">
            <a:avLst/>
          </a:prstGeom>
          <a:noFill/>
          <a:ln w="9525">
            <a:noFill/>
            <a:miter lim="800000"/>
            <a:headEnd/>
            <a:tailEnd/>
          </a:ln>
        </p:spPr>
      </p:pic>
      <p:pic>
        <p:nvPicPr>
          <p:cNvPr id="29700" name="Picture 4" descr="C:\Users\hp\Desktop\hh2.jpg"/>
          <p:cNvPicPr>
            <a:picLocks noChangeAspect="1" noChangeArrowheads="1"/>
          </p:cNvPicPr>
          <p:nvPr/>
        </p:nvPicPr>
        <p:blipFill>
          <a:blip r:embed="rId3"/>
          <a:srcRect/>
          <a:stretch>
            <a:fillRect/>
          </a:stretch>
        </p:blipFill>
        <p:spPr bwMode="auto">
          <a:xfrm>
            <a:off x="76200" y="3886200"/>
            <a:ext cx="4419600" cy="2914650"/>
          </a:xfrm>
          <a:prstGeom prst="rect">
            <a:avLst/>
          </a:prstGeom>
          <a:noFill/>
          <a:ln w="9525">
            <a:noFill/>
            <a:miter lim="800000"/>
            <a:headEnd/>
            <a:tailEnd/>
          </a:ln>
        </p:spPr>
      </p:pic>
      <p:pic>
        <p:nvPicPr>
          <p:cNvPr id="29701" name="Picture 5" descr="C:\Users\hp\Desktop\hh3.jpg"/>
          <p:cNvPicPr>
            <a:picLocks noChangeAspect="1" noChangeArrowheads="1"/>
          </p:cNvPicPr>
          <p:nvPr/>
        </p:nvPicPr>
        <p:blipFill>
          <a:blip r:embed="rId4"/>
          <a:srcRect/>
          <a:stretch>
            <a:fillRect/>
          </a:stretch>
        </p:blipFill>
        <p:spPr bwMode="auto">
          <a:xfrm>
            <a:off x="4724400" y="3886200"/>
            <a:ext cx="4267200" cy="2895600"/>
          </a:xfrm>
          <a:prstGeom prst="rect">
            <a:avLst/>
          </a:prstGeom>
          <a:noFill/>
          <a:ln w="9525">
            <a:noFill/>
            <a:miter lim="800000"/>
            <a:headEnd/>
            <a:tailEnd/>
          </a:ln>
        </p:spPr>
      </p:pic>
      <p:pic>
        <p:nvPicPr>
          <p:cNvPr id="29702" name="Picture 6" descr="C:\Users\hp\Desktop\hh4.jpg"/>
          <p:cNvPicPr>
            <a:picLocks noChangeAspect="1" noChangeArrowheads="1"/>
          </p:cNvPicPr>
          <p:nvPr/>
        </p:nvPicPr>
        <p:blipFill>
          <a:blip r:embed="rId5"/>
          <a:srcRect/>
          <a:stretch>
            <a:fillRect/>
          </a:stretch>
        </p:blipFill>
        <p:spPr bwMode="auto">
          <a:xfrm>
            <a:off x="76200" y="1066800"/>
            <a:ext cx="4457700" cy="27432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IN" b="1">
                <a:solidFill>
                  <a:srgbClr val="FF0000"/>
                </a:solidFill>
              </a:rPr>
              <a:t>Traditional Value and Ethics (TVE)</a:t>
            </a:r>
          </a:p>
        </p:txBody>
      </p:sp>
      <p:sp>
        <p:nvSpPr>
          <p:cNvPr id="30723" name="Content Placeholder 2"/>
          <p:cNvSpPr>
            <a:spLocks noGrp="1"/>
          </p:cNvSpPr>
          <p:nvPr>
            <p:ph idx="1"/>
          </p:nvPr>
        </p:nvSpPr>
        <p:spPr/>
        <p:txBody>
          <a:bodyPr/>
          <a:lstStyle/>
          <a:p>
            <a:r>
              <a:rPr lang="en-IN" sz="2700" dirty="0">
                <a:solidFill>
                  <a:schemeClr val="tx1"/>
                </a:solidFill>
                <a:latin typeface="Times New Roman" pitchFamily="18" charset="0"/>
                <a:cs typeface="Times New Roman" pitchFamily="18" charset="0"/>
              </a:rPr>
              <a:t>During the process, it evolves the concept of sacred species, space, forests, water bodies, etc. </a:t>
            </a:r>
          </a:p>
          <a:p>
            <a:endParaRPr lang="en-IN" sz="2700" dirty="0">
              <a:solidFill>
                <a:schemeClr val="tx1"/>
              </a:solidFill>
              <a:latin typeface="Times New Roman" pitchFamily="18" charset="0"/>
              <a:cs typeface="Times New Roman" pitchFamily="18" charset="0"/>
            </a:endParaRPr>
          </a:p>
          <a:p>
            <a:r>
              <a:rPr lang="en-IN" sz="2700" dirty="0">
                <a:solidFill>
                  <a:schemeClr val="tx1"/>
                </a:solidFill>
                <a:latin typeface="Times New Roman" pitchFamily="18" charset="0"/>
                <a:cs typeface="Times New Roman" pitchFamily="18" charset="0"/>
              </a:rPr>
              <a:t>This involves seasonality based practices like restriction of fishing during breeding season, </a:t>
            </a:r>
          </a:p>
          <a:p>
            <a:pPr>
              <a:buFont typeface="Arial" charset="0"/>
              <a:buNone/>
            </a:pPr>
            <a:r>
              <a:rPr lang="en-IN" sz="2700" dirty="0">
                <a:solidFill>
                  <a:schemeClr val="tx1"/>
                </a:solidFill>
                <a:latin typeface="Times New Roman" pitchFamily="18" charset="0"/>
                <a:cs typeface="Times New Roman" pitchFamily="18" charset="0"/>
              </a:rPr>
              <a:t>    harvesting forest resources during flowering period, etc.</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Water harvesting practices</a:t>
            </a:r>
          </a:p>
        </p:txBody>
      </p:sp>
      <p:sp>
        <p:nvSpPr>
          <p:cNvPr id="31747"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There are many age-old-practices of harvesting water in the country.</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Basically to collect rainwater, restore surface flow of water, ground water recharging, etc.</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These are based on simple technology and defined management principles.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Introduction to </a:t>
            </a:r>
            <a:br>
              <a:rPr lang="en-IN" b="1" dirty="0">
                <a:solidFill>
                  <a:srgbClr val="FF0000"/>
                </a:solidFill>
              </a:rPr>
            </a:br>
            <a:r>
              <a:rPr lang="en-IN" b="1" dirty="0">
                <a:solidFill>
                  <a:srgbClr val="FF0000"/>
                </a:solidFill>
              </a:rPr>
              <a:t>Traditional knowledge (TK)</a:t>
            </a:r>
          </a:p>
        </p:txBody>
      </p:sp>
      <p:sp>
        <p:nvSpPr>
          <p:cNvPr id="3" name="Content Placeholder 2"/>
          <p:cNvSpPr>
            <a:spLocks noGrp="1"/>
          </p:cNvSpPr>
          <p:nvPr>
            <p:ph idx="1"/>
          </p:nvPr>
        </p:nvSpPr>
        <p:spPr>
          <a:xfrm>
            <a:off x="457200" y="1600200"/>
            <a:ext cx="8229600" cy="4800600"/>
          </a:xfrm>
        </p:spPr>
        <p:txBody>
          <a:bodyPr rtlCol="0">
            <a:normAutofit lnSpcReduction="10000"/>
          </a:bodyPr>
          <a:lstStyle/>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Traditional knowledge (TK) is originally cultured oriented and it is essential to the cultural identity of the society in which it is regulated and secured. </a:t>
            </a:r>
          </a:p>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Traditional Knowledge is </a:t>
            </a:r>
            <a:r>
              <a:rPr lang="en-IN" b="1" dirty="0">
                <a:solidFill>
                  <a:schemeClr val="tx1"/>
                </a:solidFill>
                <a:latin typeface="Times New Roman" pitchFamily="18" charset="0"/>
                <a:cs typeface="Times New Roman" pitchFamily="18" charset="0"/>
              </a:rPr>
              <a:t>used from ancient times by tribal people</a:t>
            </a:r>
            <a:r>
              <a:rPr lang="en-IN" dirty="0">
                <a:solidFill>
                  <a:schemeClr val="tx1"/>
                </a:solidFill>
                <a:latin typeface="Times New Roman" pitchFamily="18" charset="0"/>
                <a:cs typeface="Times New Roman" pitchFamily="18" charset="0"/>
              </a:rPr>
              <a:t> and by indigenous local communities under the local laws, customs and</a:t>
            </a:r>
          </a:p>
          <a:p>
            <a:pPr algn="just" fontAlgn="auto">
              <a:spcAft>
                <a:spcPts val="0"/>
              </a:spcAft>
              <a:buFont typeface="Arial" pitchFamily="34" charset="0"/>
              <a:buNone/>
              <a:defRPr/>
            </a:pPr>
            <a:r>
              <a:rPr lang="en-IN" dirty="0">
                <a:solidFill>
                  <a:schemeClr val="tx1"/>
                </a:solidFill>
                <a:latin typeface="Times New Roman" pitchFamily="18" charset="0"/>
                <a:cs typeface="Times New Roman" pitchFamily="18" charset="0"/>
              </a:rPr>
              <a:t>    culture. </a:t>
            </a:r>
          </a:p>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It has been transferred and </a:t>
            </a:r>
            <a:r>
              <a:rPr lang="en-IN" b="1" dirty="0">
                <a:solidFill>
                  <a:schemeClr val="tx1"/>
                </a:solidFill>
                <a:latin typeface="Times New Roman" pitchFamily="18" charset="0"/>
                <a:cs typeface="Times New Roman" pitchFamily="18" charset="0"/>
              </a:rPr>
              <a:t>expanded from generation to generation.</a:t>
            </a:r>
          </a:p>
          <a:p>
            <a:pPr algn="just" fontAlgn="auto">
              <a:spcAft>
                <a:spcPts val="0"/>
              </a:spcAft>
              <a:buFont typeface="Arial" pitchFamily="34" charset="0"/>
              <a:buChar char="•"/>
              <a:defRPr/>
            </a:pPr>
            <a:r>
              <a:rPr lang="en-IN" dirty="0">
                <a:solidFill>
                  <a:schemeClr val="tx1"/>
                </a:solidFill>
                <a:latin typeface="Times New Roman" pitchFamily="18" charset="0"/>
                <a:cs typeface="Times New Roman" pitchFamily="18" charset="0"/>
              </a:rPr>
              <a:t>The role of traditional knowledge is very </a:t>
            </a:r>
            <a:r>
              <a:rPr lang="en-IN" b="1" dirty="0">
                <a:solidFill>
                  <a:schemeClr val="tx1"/>
                </a:solidFill>
                <a:latin typeface="Times New Roman" pitchFamily="18" charset="0"/>
                <a:cs typeface="Times New Roman" pitchFamily="18" charset="0"/>
              </a:rPr>
              <a:t>important in making a country more developed.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Step well, an ancient water harvesting structure</a:t>
            </a:r>
            <a:endParaRPr lang="en-IN" dirty="0">
              <a:solidFill>
                <a:srgbClr val="FF0000"/>
              </a:solidFill>
            </a:endParaRPr>
          </a:p>
        </p:txBody>
      </p:sp>
      <p:sp>
        <p:nvSpPr>
          <p:cNvPr id="32771" name="Content Placeholder 2"/>
          <p:cNvSpPr>
            <a:spLocks noGrp="1"/>
          </p:cNvSpPr>
          <p:nvPr>
            <p:ph idx="1"/>
          </p:nvPr>
        </p:nvSpPr>
        <p:spPr>
          <a:xfrm>
            <a:off x="0" y="1600200"/>
            <a:ext cx="4343400" cy="4525963"/>
          </a:xfrm>
        </p:spPr>
        <p:txBody>
          <a:bodyPr/>
          <a:lstStyle/>
          <a:p>
            <a:r>
              <a:rPr lang="en-IN" sz="2700" dirty="0">
                <a:solidFill>
                  <a:schemeClr val="tx1"/>
                </a:solidFill>
                <a:latin typeface="Times New Roman" pitchFamily="18" charset="0"/>
                <a:cs typeface="Times New Roman" pitchFamily="18" charset="0"/>
              </a:rPr>
              <a:t>A step well is exactly what it sounds like- steps down to a well. </a:t>
            </a:r>
          </a:p>
          <a:p>
            <a:r>
              <a:rPr lang="en-IN" sz="2700" dirty="0">
                <a:solidFill>
                  <a:schemeClr val="tx1"/>
                </a:solidFill>
                <a:latin typeface="Times New Roman" pitchFamily="18" charset="0"/>
                <a:cs typeface="Times New Roman" pitchFamily="18" charset="0"/>
              </a:rPr>
              <a:t>The earliest step wells date back to about 550 AD were developed in India as a necessity for areas suffering from torrential seasonal rains</a:t>
            </a:r>
          </a:p>
          <a:p>
            <a:endParaRPr lang="en-IN" sz="2700" dirty="0">
              <a:latin typeface="Times New Roman" pitchFamily="18" charset="0"/>
              <a:cs typeface="Times New Roman" pitchFamily="18" charset="0"/>
            </a:endParaRPr>
          </a:p>
        </p:txBody>
      </p:sp>
      <p:pic>
        <p:nvPicPr>
          <p:cNvPr id="32772" name="Picture 3" descr="C:\Users\hp\Desktop\stepwell.jpg"/>
          <p:cNvPicPr>
            <a:picLocks noChangeAspect="1" noChangeArrowheads="1"/>
          </p:cNvPicPr>
          <p:nvPr/>
        </p:nvPicPr>
        <p:blipFill>
          <a:blip r:embed="rId2"/>
          <a:srcRect/>
          <a:stretch>
            <a:fillRect/>
          </a:stretch>
        </p:blipFill>
        <p:spPr bwMode="auto">
          <a:xfrm>
            <a:off x="4343400" y="1828800"/>
            <a:ext cx="4687888" cy="35814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36638"/>
            <a:ext cx="7239000" cy="5592762"/>
          </a:xfrm>
        </p:spPr>
        <p:txBody>
          <a:bodyPr rtlCol="0">
            <a:normAutofit/>
          </a:bodyPr>
          <a:lstStyle/>
          <a:p>
            <a:pPr algn="ctr" fontAlgn="auto">
              <a:spcAft>
                <a:spcPts val="0"/>
              </a:spcAft>
              <a:buFont typeface="Arial" pitchFamily="34" charset="0"/>
              <a:buNone/>
              <a:defRPr/>
            </a:pPr>
            <a:r>
              <a:rPr lang="en-IN" b="1" dirty="0">
                <a:solidFill>
                  <a:srgbClr val="FF0000"/>
                </a:solidFill>
                <a:latin typeface="+mj-lt"/>
                <a:cs typeface="Times New Roman" pitchFamily="18" charset="0"/>
              </a:rPr>
              <a:t>TANKA, AN ANCIENT WATER HARVESTING SYSTEM @RAJASHTHAN</a:t>
            </a:r>
          </a:p>
          <a:p>
            <a:pPr algn="ctr" fontAlgn="auto">
              <a:spcAft>
                <a:spcPts val="0"/>
              </a:spcAft>
              <a:buFont typeface="Arial" pitchFamily="34" charset="0"/>
              <a:buNone/>
              <a:defRPr/>
            </a:pPr>
            <a:endParaRPr lang="en-US" b="1" dirty="0">
              <a:solidFill>
                <a:srgbClr val="FF0000"/>
              </a:solidFill>
              <a:latin typeface="+mj-lt"/>
              <a:cs typeface="Times New Roman" pitchFamily="18" charset="0"/>
            </a:endParaRPr>
          </a:p>
        </p:txBody>
      </p:sp>
      <p:pic>
        <p:nvPicPr>
          <p:cNvPr id="33795" name="Picture 2" descr="C:\Users\hp\Desktop\tankas.jpg"/>
          <p:cNvPicPr>
            <a:picLocks noChangeAspect="1" noChangeArrowheads="1"/>
          </p:cNvPicPr>
          <p:nvPr/>
        </p:nvPicPr>
        <p:blipFill>
          <a:blip r:embed="rId2"/>
          <a:srcRect/>
          <a:stretch>
            <a:fillRect/>
          </a:stretch>
        </p:blipFill>
        <p:spPr bwMode="auto">
          <a:xfrm>
            <a:off x="1676400" y="2438400"/>
            <a:ext cx="5391150" cy="40386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2238"/>
            <a:ext cx="8458200" cy="5592762"/>
          </a:xfrm>
        </p:spPr>
        <p:txBody>
          <a:bodyPr rtlCol="0">
            <a:normAutofit/>
          </a:bodyPr>
          <a:lstStyle/>
          <a:p>
            <a:pPr fontAlgn="auto">
              <a:spcAft>
                <a:spcPts val="0"/>
              </a:spcAft>
              <a:buFont typeface="Arial" pitchFamily="34" charset="0"/>
              <a:buNone/>
              <a:defRPr/>
            </a:pPr>
            <a:endParaRPr lang="en-US" dirty="0">
              <a:latin typeface="+mj-lt"/>
              <a:cs typeface="Times New Roman" pitchFamily="18" charset="0"/>
            </a:endParaRPr>
          </a:p>
          <a:p>
            <a:pPr fontAlgn="auto">
              <a:spcAft>
                <a:spcPts val="0"/>
              </a:spcAft>
              <a:buFont typeface="Arial" pitchFamily="34" charset="0"/>
              <a:buNone/>
              <a:defRPr/>
            </a:pPr>
            <a:r>
              <a:rPr lang="en-IN" b="1" dirty="0">
                <a:solidFill>
                  <a:srgbClr val="FF0000"/>
                </a:solidFill>
                <a:latin typeface="+mj-lt"/>
                <a:cs typeface="Times New Roman" pitchFamily="18" charset="0"/>
              </a:rPr>
              <a:t>JOHAD, AN ANCIENT PRACTICE OF RAJASTHAN</a:t>
            </a:r>
          </a:p>
          <a:p>
            <a:pPr fontAlgn="auto">
              <a:spcAft>
                <a:spcPts val="0"/>
              </a:spcAft>
              <a:buFont typeface="Arial" pitchFamily="34" charset="0"/>
              <a:buNone/>
              <a:defRPr/>
            </a:pPr>
            <a:endParaRPr lang="en-US" dirty="0">
              <a:latin typeface="+mj-lt"/>
              <a:cs typeface="Times New Roman" pitchFamily="18" charset="0"/>
            </a:endParaRPr>
          </a:p>
        </p:txBody>
      </p:sp>
      <p:pic>
        <p:nvPicPr>
          <p:cNvPr id="34819" name="Picture 3" descr="C:\Users\hp\Desktop\johads.jpg"/>
          <p:cNvPicPr>
            <a:picLocks noChangeAspect="1" noChangeArrowheads="1"/>
          </p:cNvPicPr>
          <p:nvPr/>
        </p:nvPicPr>
        <p:blipFill>
          <a:blip r:embed="rId2"/>
          <a:srcRect/>
          <a:stretch>
            <a:fillRect/>
          </a:stretch>
        </p:blipFill>
        <p:spPr bwMode="auto">
          <a:xfrm>
            <a:off x="228600" y="1524000"/>
            <a:ext cx="8686800" cy="43434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924800" cy="5592763"/>
          </a:xfrm>
        </p:spPr>
        <p:txBody>
          <a:bodyPr rtlCol="0">
            <a:normAutofit/>
          </a:bodyPr>
          <a:lstStyle/>
          <a:p>
            <a:pPr algn="ctr" fontAlgn="auto">
              <a:spcAft>
                <a:spcPts val="0"/>
              </a:spcAft>
              <a:buFont typeface="Arial" pitchFamily="34" charset="0"/>
              <a:buNone/>
              <a:defRPr/>
            </a:pPr>
            <a:r>
              <a:rPr lang="en-IN" b="1" dirty="0">
                <a:solidFill>
                  <a:srgbClr val="FF0000"/>
                </a:solidFill>
                <a:latin typeface="+mj-lt"/>
                <a:cs typeface="Times New Roman" pitchFamily="18" charset="0"/>
              </a:rPr>
              <a:t>ZABO A TRADITIONAL PRACTICES AMONG THE NAGA COMMUNITIES, NAGALAND.</a:t>
            </a:r>
          </a:p>
        </p:txBody>
      </p:sp>
      <p:pic>
        <p:nvPicPr>
          <p:cNvPr id="35843" name="Picture 4" descr="C:\Users\hp\Desktop\zabo.jpg"/>
          <p:cNvPicPr>
            <a:picLocks noChangeAspect="1" noChangeArrowheads="1"/>
          </p:cNvPicPr>
          <p:nvPr/>
        </p:nvPicPr>
        <p:blipFill>
          <a:blip r:embed="rId2"/>
          <a:srcRect/>
          <a:stretch>
            <a:fillRect/>
          </a:stretch>
        </p:blipFill>
        <p:spPr bwMode="auto">
          <a:xfrm>
            <a:off x="1066800" y="1600200"/>
            <a:ext cx="6635750" cy="48006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IN" b="1">
                <a:solidFill>
                  <a:srgbClr val="FF0000"/>
                </a:solidFill>
              </a:rPr>
              <a:t>Bamboo drip irrigation</a:t>
            </a:r>
          </a:p>
        </p:txBody>
      </p:sp>
      <p:sp>
        <p:nvSpPr>
          <p:cNvPr id="36867"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In different states of North-Eastern part of India Bamboo drip irrigation is a common practice.</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The design of the Bamboo pipe for irrigation varies with variation of rainfall, which reflects the uniqueness of traditional knowledge system of the local communities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4114800" cy="6324600"/>
          </a:xfrm>
        </p:spPr>
        <p:txBody>
          <a:bodyPr rtlCol="0">
            <a:normAutofit/>
          </a:bodyPr>
          <a:lstStyle/>
          <a:p>
            <a:pPr fontAlgn="auto">
              <a:spcAft>
                <a:spcPts val="0"/>
              </a:spcAft>
              <a:buFont typeface="Arial" pitchFamily="34" charset="0"/>
              <a:buNone/>
              <a:defRPr/>
            </a:pPr>
            <a:r>
              <a:rPr lang="en-IN" b="1" dirty="0">
                <a:solidFill>
                  <a:srgbClr val="FF0000"/>
                </a:solidFill>
              </a:rPr>
              <a:t>    BAMBOO DRIP IRRIGATION OF KARBI-ANGLONG, ASSAM</a:t>
            </a:r>
          </a:p>
          <a:p>
            <a:pPr fontAlgn="auto">
              <a:spcAft>
                <a:spcPts val="0"/>
              </a:spcAft>
              <a:buFont typeface="Arial" pitchFamily="34" charset="0"/>
              <a:buNone/>
              <a:defRPr/>
            </a:pPr>
            <a:endParaRPr lang="en-US" b="1" dirty="0">
              <a:solidFill>
                <a:srgbClr val="FF0000"/>
              </a:solidFill>
            </a:endParaRPr>
          </a:p>
          <a:p>
            <a:pPr fontAlgn="auto">
              <a:spcAft>
                <a:spcPts val="0"/>
              </a:spcAft>
              <a:buFont typeface="Arial" pitchFamily="34" charset="0"/>
              <a:buNone/>
              <a:defRPr/>
            </a:pPr>
            <a:endParaRPr lang="en-IN" b="1" dirty="0">
              <a:solidFill>
                <a:srgbClr val="FF0000"/>
              </a:solidFill>
            </a:endParaRPr>
          </a:p>
          <a:p>
            <a:pPr fontAlgn="auto">
              <a:spcAft>
                <a:spcPts val="0"/>
              </a:spcAft>
              <a:buFont typeface="Arial" pitchFamily="34" charset="0"/>
              <a:buNone/>
              <a:defRPr/>
            </a:pPr>
            <a:endParaRPr lang="en-US" b="1" dirty="0">
              <a:solidFill>
                <a:srgbClr val="FF0000"/>
              </a:solidFill>
            </a:endParaRPr>
          </a:p>
          <a:p>
            <a:pPr fontAlgn="auto">
              <a:spcAft>
                <a:spcPts val="0"/>
              </a:spcAft>
              <a:buFont typeface="Arial" pitchFamily="34" charset="0"/>
              <a:buNone/>
              <a:defRPr/>
            </a:pPr>
            <a:endParaRPr lang="en-US" b="1" dirty="0">
              <a:solidFill>
                <a:srgbClr val="FF0000"/>
              </a:solidFill>
            </a:endParaRPr>
          </a:p>
          <a:p>
            <a:pPr fontAlgn="auto">
              <a:spcAft>
                <a:spcPts val="0"/>
              </a:spcAft>
              <a:buFont typeface="Arial" pitchFamily="34" charset="0"/>
              <a:buNone/>
              <a:defRPr/>
            </a:pPr>
            <a:endParaRPr lang="en-US" b="1" dirty="0">
              <a:solidFill>
                <a:srgbClr val="FF0000"/>
              </a:solidFill>
            </a:endParaRPr>
          </a:p>
          <a:p>
            <a:pPr fontAlgn="auto">
              <a:spcAft>
                <a:spcPts val="0"/>
              </a:spcAft>
              <a:buFont typeface="Arial" pitchFamily="34" charset="0"/>
              <a:buNone/>
              <a:defRPr/>
            </a:pPr>
            <a:endParaRPr lang="en-US" b="1" dirty="0">
              <a:solidFill>
                <a:srgbClr val="FF0000"/>
              </a:solidFill>
            </a:endParaRPr>
          </a:p>
          <a:p>
            <a:pPr fontAlgn="auto">
              <a:spcAft>
                <a:spcPts val="0"/>
              </a:spcAft>
              <a:buFont typeface="Arial" pitchFamily="34" charset="0"/>
              <a:buNone/>
              <a:defRPr/>
            </a:pPr>
            <a:r>
              <a:rPr lang="en-IN" b="1" dirty="0">
                <a:solidFill>
                  <a:srgbClr val="FF0000"/>
                </a:solidFill>
              </a:rPr>
              <a:t>    BAMBOO DRIP IRRIGATION</a:t>
            </a:r>
          </a:p>
          <a:p>
            <a:pPr fontAlgn="auto">
              <a:spcAft>
                <a:spcPts val="0"/>
              </a:spcAft>
              <a:buFont typeface="Arial" pitchFamily="34" charset="0"/>
              <a:buNone/>
              <a:defRPr/>
            </a:pPr>
            <a:r>
              <a:rPr lang="en-IN" b="1" dirty="0">
                <a:solidFill>
                  <a:srgbClr val="FF0000"/>
                </a:solidFill>
              </a:rPr>
              <a:t>    OF MEGHALAYA</a:t>
            </a:r>
          </a:p>
        </p:txBody>
      </p:sp>
      <p:pic>
        <p:nvPicPr>
          <p:cNvPr id="37891" name="Picture 2" descr="C:\Users\hp\Desktop\bamboo1.jpg"/>
          <p:cNvPicPr>
            <a:picLocks noChangeAspect="1" noChangeArrowheads="1"/>
          </p:cNvPicPr>
          <p:nvPr/>
        </p:nvPicPr>
        <p:blipFill>
          <a:blip r:embed="rId2"/>
          <a:srcRect/>
          <a:stretch>
            <a:fillRect/>
          </a:stretch>
        </p:blipFill>
        <p:spPr bwMode="auto">
          <a:xfrm>
            <a:off x="4495800" y="228600"/>
            <a:ext cx="4495800" cy="3124200"/>
          </a:xfrm>
          <a:prstGeom prst="rect">
            <a:avLst/>
          </a:prstGeom>
          <a:noFill/>
          <a:ln w="9525">
            <a:noFill/>
            <a:miter lim="800000"/>
            <a:headEnd/>
            <a:tailEnd/>
          </a:ln>
        </p:spPr>
      </p:pic>
      <p:pic>
        <p:nvPicPr>
          <p:cNvPr id="37892" name="Picture 3" descr="C:\Users\hp\Desktop\bamboo2.jpg"/>
          <p:cNvPicPr>
            <a:picLocks noChangeAspect="1" noChangeArrowheads="1"/>
          </p:cNvPicPr>
          <p:nvPr/>
        </p:nvPicPr>
        <p:blipFill>
          <a:blip r:embed="rId3"/>
          <a:srcRect/>
          <a:stretch>
            <a:fillRect/>
          </a:stretch>
        </p:blipFill>
        <p:spPr bwMode="auto">
          <a:xfrm>
            <a:off x="76200" y="1995488"/>
            <a:ext cx="4191000" cy="2728912"/>
          </a:xfrm>
          <a:prstGeom prst="rect">
            <a:avLst/>
          </a:prstGeom>
          <a:noFill/>
          <a:ln w="9525">
            <a:noFill/>
            <a:miter lim="800000"/>
            <a:headEnd/>
            <a:tailEnd/>
          </a:ln>
        </p:spPr>
      </p:pic>
      <p:pic>
        <p:nvPicPr>
          <p:cNvPr id="37893" name="Picture 4" descr="C:\Users\hp\Desktop\bamboo3.jpg"/>
          <p:cNvPicPr>
            <a:picLocks noChangeAspect="1" noChangeArrowheads="1"/>
          </p:cNvPicPr>
          <p:nvPr/>
        </p:nvPicPr>
        <p:blipFill>
          <a:blip r:embed="rId4"/>
          <a:srcRect/>
          <a:stretch>
            <a:fillRect/>
          </a:stretch>
        </p:blipFill>
        <p:spPr bwMode="auto">
          <a:xfrm>
            <a:off x="4343400" y="3536950"/>
            <a:ext cx="4648200" cy="30924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Housing: </a:t>
            </a:r>
            <a:br>
              <a:rPr lang="en-IN" b="1" dirty="0">
                <a:solidFill>
                  <a:srgbClr val="FF0000"/>
                </a:solidFill>
              </a:rPr>
            </a:br>
            <a:r>
              <a:rPr lang="en-IN" b="1" dirty="0">
                <a:solidFill>
                  <a:srgbClr val="FF0000"/>
                </a:solidFill>
                <a:latin typeface="Times New Roman" pitchFamily="18" charset="0"/>
                <a:cs typeface="Times New Roman" pitchFamily="18" charset="0"/>
              </a:rPr>
              <a:t>Vernacular Architecture</a:t>
            </a:r>
            <a:endParaRPr lang="en-IN" b="1" dirty="0">
              <a:solidFill>
                <a:srgbClr val="FF0000"/>
              </a:solidFill>
            </a:endParaRPr>
          </a:p>
        </p:txBody>
      </p:sp>
      <p:sp>
        <p:nvSpPr>
          <p:cNvPr id="3" name="Content Placeholder 2"/>
          <p:cNvSpPr>
            <a:spLocks noGrp="1"/>
          </p:cNvSpPr>
          <p:nvPr>
            <p:ph idx="1"/>
          </p:nvPr>
        </p:nvSpPr>
        <p:spPr>
          <a:xfrm>
            <a:off x="228600" y="1600200"/>
            <a:ext cx="4038600" cy="4525963"/>
          </a:xfrm>
        </p:spPr>
        <p:txBody>
          <a:bodyPr rtlCol="0">
            <a:normAutofit/>
          </a:bodyPr>
          <a:lstStyle/>
          <a:p>
            <a:pPr fontAlgn="auto">
              <a:lnSpc>
                <a:spcPct val="150000"/>
              </a:lnSpc>
              <a:spcAft>
                <a:spcPts val="0"/>
              </a:spcAft>
              <a:buFont typeface="Arial" pitchFamily="34" charset="0"/>
              <a:buChar char="•"/>
              <a:defRPr/>
            </a:pPr>
            <a:r>
              <a:rPr lang="en-IN" sz="2700" dirty="0">
                <a:latin typeface="Times New Roman" pitchFamily="18" charset="0"/>
                <a:cs typeface="Times New Roman" pitchFamily="18" charset="0"/>
              </a:rPr>
              <a:t>Usually these are called Vernacular Architecture, which is an architectural style and design based on local needs, availability of construction materials and reflecting local traditions.</a:t>
            </a:r>
          </a:p>
        </p:txBody>
      </p:sp>
      <p:pic>
        <p:nvPicPr>
          <p:cNvPr id="38916" name="Picture 2" descr="C:\Users\hp\Desktop\kerala.jpg"/>
          <p:cNvPicPr>
            <a:picLocks noChangeAspect="1" noChangeArrowheads="1"/>
          </p:cNvPicPr>
          <p:nvPr/>
        </p:nvPicPr>
        <p:blipFill>
          <a:blip r:embed="rId2"/>
          <a:srcRect/>
          <a:stretch>
            <a:fillRect/>
          </a:stretch>
        </p:blipFill>
        <p:spPr bwMode="auto">
          <a:xfrm>
            <a:off x="4343400" y="1752600"/>
            <a:ext cx="4679950" cy="41148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762000" y="655638"/>
            <a:ext cx="7315200" cy="5897562"/>
          </a:xfrm>
        </p:spPr>
        <p:txBody>
          <a:bodyPr/>
          <a:lstStyle/>
          <a:p>
            <a:pPr algn="ctr">
              <a:buFont typeface="Arial" charset="0"/>
              <a:buNone/>
            </a:pPr>
            <a:r>
              <a:rPr lang="en-IN" b="1">
                <a:solidFill>
                  <a:srgbClr val="FF0000"/>
                </a:solidFill>
              </a:rPr>
              <a:t>VERNACULAR HOUSING OF KERALA</a:t>
            </a:r>
          </a:p>
          <a:p>
            <a:pPr algn="ctr"/>
            <a:endParaRPr lang="en-US" b="1">
              <a:solidFill>
                <a:srgbClr val="FF0000"/>
              </a:solidFill>
            </a:endParaRPr>
          </a:p>
          <a:p>
            <a:pPr algn="ctr"/>
            <a:endParaRPr lang="en-US" b="1">
              <a:solidFill>
                <a:srgbClr val="FF0000"/>
              </a:solidFill>
            </a:endParaRPr>
          </a:p>
          <a:p>
            <a:pPr algn="ctr"/>
            <a:endParaRPr lang="en-US" b="1">
              <a:solidFill>
                <a:srgbClr val="FF0000"/>
              </a:solidFill>
            </a:endParaRPr>
          </a:p>
          <a:p>
            <a:pPr algn="ctr"/>
            <a:endParaRPr lang="en-US" b="1">
              <a:solidFill>
                <a:srgbClr val="FF0000"/>
              </a:solidFill>
            </a:endParaRPr>
          </a:p>
          <a:p>
            <a:pPr algn="ctr"/>
            <a:endParaRPr lang="en-US" b="1">
              <a:solidFill>
                <a:srgbClr val="FF0000"/>
              </a:solidFill>
            </a:endParaRPr>
          </a:p>
          <a:p>
            <a:pPr algn="ctr"/>
            <a:endParaRPr lang="en-US" b="1">
              <a:solidFill>
                <a:srgbClr val="FF0000"/>
              </a:solidFill>
            </a:endParaRPr>
          </a:p>
          <a:p>
            <a:pPr algn="ctr">
              <a:buFont typeface="Arial" charset="0"/>
              <a:buNone/>
            </a:pPr>
            <a:endParaRPr lang="en-US" b="1">
              <a:solidFill>
                <a:srgbClr val="FF0000"/>
              </a:solidFill>
            </a:endParaRPr>
          </a:p>
        </p:txBody>
      </p:sp>
      <p:pic>
        <p:nvPicPr>
          <p:cNvPr id="39939" name="Picture 2" descr="C:\Users\hp\Desktop\kerala1.jpg"/>
          <p:cNvPicPr>
            <a:picLocks noChangeAspect="1" noChangeArrowheads="1"/>
          </p:cNvPicPr>
          <p:nvPr/>
        </p:nvPicPr>
        <p:blipFill>
          <a:blip r:embed="rId2"/>
          <a:srcRect/>
          <a:stretch>
            <a:fillRect/>
          </a:stretch>
        </p:blipFill>
        <p:spPr bwMode="auto">
          <a:xfrm>
            <a:off x="793750" y="1524000"/>
            <a:ext cx="7213600" cy="48006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IN" b="1">
                <a:solidFill>
                  <a:srgbClr val="FF0000"/>
                </a:solidFill>
              </a:rPr>
              <a:t>Traditional agricultural practices</a:t>
            </a:r>
          </a:p>
        </p:txBody>
      </p:sp>
      <p:sp>
        <p:nvSpPr>
          <p:cNvPr id="40963"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These practices are followed in selection of crop varieties, land selection, land preparation, soil fertility, management, pest and disease management, irrigation, harvesting, post-harvest management, seed preservation, etc. </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Moreover there are different tools and implements used for the purposes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itle 1"/>
          <p:cNvSpPr>
            <a:spLocks noGrp="1"/>
          </p:cNvSpPr>
          <p:nvPr>
            <p:ph type="title"/>
          </p:nvPr>
        </p:nvSpPr>
        <p:spPr/>
        <p:txBody>
          <a:bodyPr/>
          <a:lstStyle/>
          <a:p>
            <a:r>
              <a:rPr lang="en-IN" b="1">
                <a:solidFill>
                  <a:srgbClr val="FF0000"/>
                </a:solidFill>
              </a:rPr>
              <a:t>Traditional agricultural practices</a:t>
            </a:r>
          </a:p>
        </p:txBody>
      </p:sp>
      <p:sp>
        <p:nvSpPr>
          <p:cNvPr id="41986" name="Content Placeholder 2"/>
          <p:cNvSpPr>
            <a:spLocks noGrp="1"/>
          </p:cNvSpPr>
          <p:nvPr>
            <p:ph idx="1"/>
          </p:nvPr>
        </p:nvSpPr>
        <p:spPr/>
        <p:txBody>
          <a:bodyPr/>
          <a:lstStyle/>
          <a:p>
            <a:pPr algn="just"/>
            <a:r>
              <a:rPr lang="en-IN" sz="2700" dirty="0">
                <a:solidFill>
                  <a:schemeClr val="tx1"/>
                </a:solidFill>
                <a:latin typeface="Times New Roman" pitchFamily="18" charset="0"/>
                <a:cs typeface="Times New Roman" pitchFamily="18" charset="0"/>
              </a:rPr>
              <a:t>There are different shapes and sizes of ploughs and hoes used for tilling of soil in the country, which varies from region to region based on soil quality, terrain condition and the crop used for cultivation.</a:t>
            </a:r>
          </a:p>
        </p:txBody>
      </p:sp>
      <p:pic>
        <p:nvPicPr>
          <p:cNvPr id="41988" name="Picture 2" descr="C:\Users\hp\Desktop\pp.jpg"/>
          <p:cNvPicPr>
            <a:picLocks noChangeAspect="1" noChangeArrowheads="1"/>
          </p:cNvPicPr>
          <p:nvPr/>
        </p:nvPicPr>
        <p:blipFill>
          <a:blip r:embed="rId2"/>
          <a:srcRect/>
          <a:stretch>
            <a:fillRect/>
          </a:stretch>
        </p:blipFill>
        <p:spPr bwMode="auto">
          <a:xfrm>
            <a:off x="1865313" y="3352800"/>
            <a:ext cx="3873500" cy="32575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5122" name="Content Placeholder 2"/>
          <p:cNvSpPr>
            <a:spLocks noGrp="1"/>
          </p:cNvSpPr>
          <p:nvPr>
            <p:ph type="title"/>
          </p:nvPr>
        </p:nvSpPr>
        <p:spPr>
          <a:xfrm>
            <a:off x="457200" y="1447800"/>
            <a:ext cx="8229600" cy="3505200"/>
          </a:xfrm>
        </p:spPr>
        <p:txBody>
          <a:bodyPr>
            <a:normAutofit/>
          </a:bodyPr>
          <a:lstStyle/>
          <a:p>
            <a:pPr algn="just"/>
            <a:r>
              <a:rPr lang="en-IN" sz="3000" cap="none" dirty="0">
                <a:solidFill>
                  <a:schemeClr val="tx1"/>
                </a:solidFill>
                <a:latin typeface="Times New Roman" pitchFamily="18" charset="0"/>
                <a:cs typeface="Times New Roman" pitchFamily="18" charset="0"/>
              </a:rPr>
              <a:t>It gives a chance for traditional based literary, artistic or scientific works, performances, inventions, scientific discoveries, designs, marks, names and symbols, undisclosed information, all other traditional based inventions and creations resulting from intellectual activity. </a:t>
            </a:r>
          </a:p>
        </p:txBody>
      </p:sp>
      <p:sp>
        <p:nvSpPr>
          <p:cNvPr id="8" name="Title 1"/>
          <p:cNvSpPr txBox="1">
            <a:spLocks/>
          </p:cNvSpPr>
          <p:nvPr/>
        </p:nvSpPr>
        <p:spPr>
          <a:xfrm>
            <a:off x="457200" y="274638"/>
            <a:ext cx="8229600" cy="1143000"/>
          </a:xfrm>
          <a:prstGeom prst="rect">
            <a:avLst/>
          </a:prstGeom>
        </p:spPr>
        <p:txBody>
          <a:bodyPr anchor="ctr">
            <a:normAutofit fontScale="90000" lnSpcReduction="20000"/>
          </a:bodyPr>
          <a:lstStyle/>
          <a:p>
            <a:pPr algn="ctr" fontAlgn="auto">
              <a:spcAft>
                <a:spcPts val="0"/>
              </a:spcAft>
              <a:defRPr/>
            </a:pPr>
            <a:r>
              <a:rPr lang="en-IN" sz="4400" b="1" dirty="0">
                <a:solidFill>
                  <a:srgbClr val="FF0000"/>
                </a:solidFill>
                <a:latin typeface="+mj-lt"/>
                <a:ea typeface="+mj-ea"/>
                <a:cs typeface="+mj-cs"/>
              </a:rPr>
              <a:t>Introduction to </a:t>
            </a:r>
            <a:br>
              <a:rPr lang="en-IN" sz="4400" b="1" dirty="0">
                <a:solidFill>
                  <a:srgbClr val="FF0000"/>
                </a:solidFill>
                <a:latin typeface="+mj-lt"/>
                <a:ea typeface="+mj-ea"/>
                <a:cs typeface="+mj-cs"/>
              </a:rPr>
            </a:br>
            <a:r>
              <a:rPr lang="en-IN" sz="4400" b="1" dirty="0">
                <a:solidFill>
                  <a:srgbClr val="FF0000"/>
                </a:solidFill>
                <a:latin typeface="+mj-lt"/>
                <a:ea typeface="+mj-ea"/>
                <a:cs typeface="+mj-cs"/>
              </a:rPr>
              <a:t>Traditional knowledge (TK)</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idx="1"/>
          </p:nvPr>
        </p:nvSpPr>
        <p:spPr>
          <a:xfrm>
            <a:off x="457200" y="533400"/>
            <a:ext cx="8305800" cy="5592763"/>
          </a:xfrm>
        </p:spPr>
        <p:txBody>
          <a:bodyPr/>
          <a:lstStyle/>
          <a:p>
            <a:pPr algn="ctr">
              <a:buFont typeface="Arial" charset="0"/>
              <a:buNone/>
            </a:pPr>
            <a:r>
              <a:rPr lang="en-IN" sz="4000" b="1">
                <a:solidFill>
                  <a:srgbClr val="FF0000"/>
                </a:solidFill>
              </a:rPr>
              <a:t>TRADITIONAL PLOUGHING IN INDIA</a:t>
            </a:r>
          </a:p>
        </p:txBody>
      </p:sp>
      <p:pic>
        <p:nvPicPr>
          <p:cNvPr id="43011" name="Picture 2" descr="C:\Users\hp\Desktop\pp1.jpg"/>
          <p:cNvPicPr>
            <a:picLocks noChangeAspect="1" noChangeArrowheads="1"/>
          </p:cNvPicPr>
          <p:nvPr/>
        </p:nvPicPr>
        <p:blipFill>
          <a:blip r:embed="rId2"/>
          <a:srcRect/>
          <a:stretch>
            <a:fillRect/>
          </a:stretch>
        </p:blipFill>
        <p:spPr bwMode="auto">
          <a:xfrm>
            <a:off x="1454150" y="1295400"/>
            <a:ext cx="6470650" cy="465772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Seed Preservation Technique</a:t>
            </a:r>
            <a:br>
              <a:rPr lang="en-IN" b="1" dirty="0">
                <a:solidFill>
                  <a:srgbClr val="FF0000"/>
                </a:solidFill>
              </a:rPr>
            </a:br>
            <a:endParaRPr lang="en-IN" b="1" dirty="0">
              <a:solidFill>
                <a:srgbClr val="FF0000"/>
              </a:solidFill>
            </a:endParaRPr>
          </a:p>
        </p:txBody>
      </p:sp>
      <p:sp>
        <p:nvSpPr>
          <p:cNvPr id="44035" name="Content Placeholder 2"/>
          <p:cNvSpPr>
            <a:spLocks noGrp="1"/>
          </p:cNvSpPr>
          <p:nvPr>
            <p:ph idx="1"/>
          </p:nvPr>
        </p:nvSpPr>
        <p:spPr>
          <a:xfrm>
            <a:off x="457200" y="1219200"/>
            <a:ext cx="8229600" cy="4525963"/>
          </a:xfrm>
        </p:spPr>
        <p:txBody>
          <a:bodyPr/>
          <a:lstStyle/>
          <a:p>
            <a:r>
              <a:rPr lang="en-IN" sz="2700">
                <a:latin typeface="Times New Roman" pitchFamily="18" charset="0"/>
                <a:cs typeface="Times New Roman" pitchFamily="18" charset="0"/>
              </a:rPr>
              <a:t>In different regions people adopt different methods of seeds preservation and storage.</a:t>
            </a:r>
          </a:p>
        </p:txBody>
      </p:sp>
      <p:pic>
        <p:nvPicPr>
          <p:cNvPr id="44036" name="Picture 2" descr="C:\Users\hp\Desktop\ss1.jpg"/>
          <p:cNvPicPr>
            <a:picLocks noChangeAspect="1" noChangeArrowheads="1"/>
          </p:cNvPicPr>
          <p:nvPr/>
        </p:nvPicPr>
        <p:blipFill>
          <a:blip r:embed="rId2"/>
          <a:srcRect/>
          <a:stretch>
            <a:fillRect/>
          </a:stretch>
        </p:blipFill>
        <p:spPr bwMode="auto">
          <a:xfrm>
            <a:off x="977900" y="2286000"/>
            <a:ext cx="6718300" cy="377507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Seed Preservation Technique</a:t>
            </a:r>
            <a:br>
              <a:rPr lang="en-IN" b="1" dirty="0">
                <a:solidFill>
                  <a:srgbClr val="FF0000"/>
                </a:solidFill>
              </a:rPr>
            </a:br>
            <a:endParaRPr lang="en-IN" b="1" dirty="0">
              <a:solidFill>
                <a:srgbClr val="FF0000"/>
              </a:solidFill>
            </a:endParaRPr>
          </a:p>
        </p:txBody>
      </p:sp>
      <p:pic>
        <p:nvPicPr>
          <p:cNvPr id="45059" name="Picture 3" descr="C:\Users\hp\Desktop\ss2.jpg"/>
          <p:cNvPicPr>
            <a:picLocks noChangeAspect="1" noChangeArrowheads="1"/>
          </p:cNvPicPr>
          <p:nvPr/>
        </p:nvPicPr>
        <p:blipFill>
          <a:blip r:embed="rId2"/>
          <a:srcRect/>
          <a:stretch>
            <a:fillRect/>
          </a:stretch>
        </p:blipFill>
        <p:spPr bwMode="auto">
          <a:xfrm>
            <a:off x="228600" y="1238250"/>
            <a:ext cx="3810000" cy="5391150"/>
          </a:xfrm>
          <a:prstGeom prst="rect">
            <a:avLst/>
          </a:prstGeom>
          <a:noFill/>
          <a:ln w="9525">
            <a:noFill/>
            <a:miter lim="800000"/>
            <a:headEnd/>
            <a:tailEnd/>
          </a:ln>
        </p:spPr>
      </p:pic>
      <p:pic>
        <p:nvPicPr>
          <p:cNvPr id="45060" name="Picture 4" descr="C:\Users\hp\Desktop\ss3.jpg"/>
          <p:cNvPicPr>
            <a:picLocks noChangeAspect="1" noChangeArrowheads="1"/>
          </p:cNvPicPr>
          <p:nvPr/>
        </p:nvPicPr>
        <p:blipFill>
          <a:blip r:embed="rId3"/>
          <a:srcRect/>
          <a:stretch>
            <a:fillRect/>
          </a:stretch>
        </p:blipFill>
        <p:spPr bwMode="auto">
          <a:xfrm>
            <a:off x="4259263" y="1066800"/>
            <a:ext cx="4808537" cy="53340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46082" name="Title 1"/>
          <p:cNvSpPr>
            <a:spLocks noGrp="1"/>
          </p:cNvSpPr>
          <p:nvPr>
            <p:ph type="title"/>
          </p:nvPr>
        </p:nvSpPr>
        <p:spPr>
          <a:xfrm>
            <a:off x="609600" y="274638"/>
            <a:ext cx="8229600" cy="1143000"/>
          </a:xfrm>
        </p:spPr>
        <p:txBody>
          <a:bodyPr/>
          <a:lstStyle/>
          <a:p>
            <a:r>
              <a:rPr lang="en-IN" b="1">
                <a:solidFill>
                  <a:srgbClr val="FF0000"/>
                </a:solidFill>
              </a:rPr>
              <a:t>Weather Forecasting/ Prediction</a:t>
            </a:r>
          </a:p>
        </p:txBody>
      </p:sp>
      <p:sp>
        <p:nvSpPr>
          <p:cNvPr id="46083" name="Content Placeholder 2"/>
          <p:cNvSpPr>
            <a:spLocks noGrp="1"/>
          </p:cNvSpPr>
          <p:nvPr>
            <p:ph idx="1"/>
          </p:nvPr>
        </p:nvSpPr>
        <p:spPr>
          <a:xfrm>
            <a:off x="228600" y="1219200"/>
            <a:ext cx="8686800" cy="4525963"/>
          </a:xfrm>
        </p:spPr>
        <p:txBody>
          <a:bodyPr>
            <a:normAutofit lnSpcReduction="10000"/>
          </a:bodyPr>
          <a:lstStyle/>
          <a:p>
            <a:pPr algn="just"/>
            <a:r>
              <a:rPr lang="en-IN" sz="2700" dirty="0">
                <a:solidFill>
                  <a:schemeClr val="tx1"/>
                </a:solidFill>
                <a:latin typeface="Times New Roman" pitchFamily="18" charset="0"/>
                <a:cs typeface="Times New Roman" pitchFamily="18" charset="0"/>
              </a:rPr>
              <a:t>There are many methods of weather prediction practiced by the farmers in different parts of the country.</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For example, farmers in Himachal Pradesh believe that if the </a:t>
            </a:r>
            <a:r>
              <a:rPr lang="en-IN" sz="2700" b="1" dirty="0">
                <a:solidFill>
                  <a:schemeClr val="tx1"/>
                </a:solidFill>
                <a:latin typeface="Times New Roman" pitchFamily="18" charset="0"/>
                <a:cs typeface="Times New Roman" pitchFamily="18" charset="0"/>
              </a:rPr>
              <a:t>honeybee flies toward northern hill </a:t>
            </a:r>
            <a:r>
              <a:rPr lang="en-IN" sz="2700" dirty="0">
                <a:solidFill>
                  <a:schemeClr val="tx1"/>
                </a:solidFill>
                <a:latin typeface="Times New Roman" pitchFamily="18" charset="0"/>
                <a:cs typeface="Times New Roman" pitchFamily="18" charset="0"/>
              </a:rPr>
              <a:t>there will be no rainfall, if they </a:t>
            </a:r>
            <a:r>
              <a:rPr lang="en-IN" sz="2700" b="1" dirty="0">
                <a:solidFill>
                  <a:schemeClr val="tx1"/>
                </a:solidFill>
                <a:latin typeface="Times New Roman" pitchFamily="18" charset="0"/>
                <a:cs typeface="Times New Roman" pitchFamily="18" charset="0"/>
              </a:rPr>
              <a:t>fly towards south there will be good rainfall.</a:t>
            </a:r>
            <a:r>
              <a:rPr lang="en-IN" sz="2700" dirty="0">
                <a:solidFill>
                  <a:schemeClr val="tx1"/>
                </a:solidFill>
                <a:latin typeface="Times New Roman" pitchFamily="18" charset="0"/>
                <a:cs typeface="Times New Roman" pitchFamily="18" charset="0"/>
              </a:rPr>
              <a:t> </a:t>
            </a:r>
          </a:p>
          <a:p>
            <a:pPr algn="just"/>
            <a:endParaRPr lang="en-IN" sz="2700" dirty="0">
              <a:solidFill>
                <a:schemeClr val="tx1"/>
              </a:solidFill>
              <a:latin typeface="Times New Roman" pitchFamily="18" charset="0"/>
              <a:cs typeface="Times New Roman" pitchFamily="18" charset="0"/>
            </a:endParaRPr>
          </a:p>
          <a:p>
            <a:pPr algn="just"/>
            <a:r>
              <a:rPr lang="en-IN" sz="2700" dirty="0">
                <a:solidFill>
                  <a:schemeClr val="tx1"/>
                </a:solidFill>
                <a:latin typeface="Times New Roman" pitchFamily="18" charset="0"/>
                <a:cs typeface="Times New Roman" pitchFamily="18" charset="0"/>
              </a:rPr>
              <a:t>On the other hand, in Rajasthan many local communities believe that </a:t>
            </a:r>
            <a:r>
              <a:rPr lang="en-IN" sz="2700" b="1" dirty="0">
                <a:solidFill>
                  <a:schemeClr val="tx1"/>
                </a:solidFill>
                <a:latin typeface="Times New Roman" pitchFamily="18" charset="0"/>
                <a:cs typeface="Times New Roman" pitchFamily="18" charset="0"/>
              </a:rPr>
              <a:t>appearance of many butterflies together indicate a good rain and get better crops.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609600" y="274638"/>
            <a:ext cx="8229600" cy="1143000"/>
          </a:xfrm>
        </p:spPr>
        <p:txBody>
          <a:bodyPr/>
          <a:lstStyle/>
          <a:p>
            <a:r>
              <a:rPr lang="en-IN" b="1">
                <a:solidFill>
                  <a:srgbClr val="FF0000"/>
                </a:solidFill>
              </a:rPr>
              <a:t>Weather Forecasting/ Prediction</a:t>
            </a:r>
          </a:p>
        </p:txBody>
      </p:sp>
      <p:pic>
        <p:nvPicPr>
          <p:cNvPr id="47107" name="Picture 2" descr="C:\Users\hp\Desktop\f.jpg"/>
          <p:cNvPicPr>
            <a:picLocks noChangeAspect="1" noChangeArrowheads="1"/>
          </p:cNvPicPr>
          <p:nvPr/>
        </p:nvPicPr>
        <p:blipFill>
          <a:blip r:embed="rId2"/>
          <a:srcRect/>
          <a:stretch>
            <a:fillRect/>
          </a:stretch>
        </p:blipFill>
        <p:spPr bwMode="auto">
          <a:xfrm>
            <a:off x="1066800" y="1139825"/>
            <a:ext cx="7180263" cy="5260975"/>
          </a:xfrm>
          <a:prstGeom prst="rect">
            <a:avLst/>
          </a:prstGeom>
          <a:noFill/>
          <a:ln w="9525">
            <a:noFill/>
            <a:miter lim="800000"/>
            <a:headEnd/>
            <a:tailEnd/>
          </a:ln>
        </p:spPr>
      </p:pic>
      <p:sp>
        <p:nvSpPr>
          <p:cNvPr id="47108" name="TextBox 7"/>
          <p:cNvSpPr txBox="1">
            <a:spLocks noChangeArrowheads="1"/>
          </p:cNvSpPr>
          <p:nvPr/>
        </p:nvSpPr>
        <p:spPr bwMode="auto">
          <a:xfrm>
            <a:off x="228600" y="5867400"/>
            <a:ext cx="8610600" cy="584200"/>
          </a:xfrm>
          <a:prstGeom prst="rect">
            <a:avLst/>
          </a:prstGeom>
          <a:solidFill>
            <a:schemeClr val="bg1"/>
          </a:solidFill>
          <a:ln w="9525">
            <a:noFill/>
            <a:miter lim="800000"/>
            <a:headEnd/>
            <a:tailEnd/>
          </a:ln>
        </p:spPr>
        <p:txBody>
          <a:bodyPr>
            <a:spAutoFit/>
          </a:bodyPr>
          <a:lstStyle/>
          <a:p>
            <a:endParaRPr lang="en-IN" sz="3200">
              <a:latin typeface="Calibri"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knowledge in health and well being</a:t>
            </a:r>
          </a:p>
        </p:txBody>
      </p:sp>
      <p:pic>
        <p:nvPicPr>
          <p:cNvPr id="48131" name="Picture 2" descr="C:\Users\hp\Desktop\tm.jpg"/>
          <p:cNvPicPr>
            <a:picLocks noChangeAspect="1" noChangeArrowheads="1"/>
          </p:cNvPicPr>
          <p:nvPr/>
        </p:nvPicPr>
        <p:blipFill>
          <a:blip r:embed="rId2"/>
          <a:srcRect/>
          <a:stretch>
            <a:fillRect/>
          </a:stretch>
        </p:blipFill>
        <p:spPr bwMode="auto">
          <a:xfrm>
            <a:off x="1533525" y="1685925"/>
            <a:ext cx="6076950" cy="4562475"/>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knowledge in health and well being</a:t>
            </a:r>
          </a:p>
        </p:txBody>
      </p:sp>
      <p:pic>
        <p:nvPicPr>
          <p:cNvPr id="49155" name="Picture 2" descr="C:\Users\hp\Desktop\tm1.jpg"/>
          <p:cNvPicPr>
            <a:picLocks noChangeAspect="1" noChangeArrowheads="1"/>
          </p:cNvPicPr>
          <p:nvPr/>
        </p:nvPicPr>
        <p:blipFill>
          <a:blip r:embed="rId2"/>
          <a:srcRect/>
          <a:stretch>
            <a:fillRect/>
          </a:stretch>
        </p:blipFill>
        <p:spPr bwMode="auto">
          <a:xfrm>
            <a:off x="1533525" y="1685925"/>
            <a:ext cx="6076950" cy="4562475"/>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IN" b="1">
                <a:solidFill>
                  <a:srgbClr val="FF0000"/>
                </a:solidFill>
              </a:rPr>
              <a:t>What is Ayurveda?</a:t>
            </a:r>
            <a:endParaRPr lang="en-IN">
              <a:solidFill>
                <a:srgbClr val="FF0000"/>
              </a:solidFill>
            </a:endParaRPr>
          </a:p>
        </p:txBody>
      </p:sp>
      <p:sp>
        <p:nvSpPr>
          <p:cNvPr id="50179" name="TextBox 4"/>
          <p:cNvSpPr txBox="1">
            <a:spLocks noChangeArrowheads="1"/>
          </p:cNvSpPr>
          <p:nvPr/>
        </p:nvSpPr>
        <p:spPr bwMode="auto">
          <a:xfrm>
            <a:off x="381000" y="1143000"/>
            <a:ext cx="8305800" cy="5494338"/>
          </a:xfrm>
          <a:prstGeom prst="rect">
            <a:avLst/>
          </a:prstGeom>
          <a:noFill/>
          <a:ln w="9525">
            <a:noFill/>
            <a:miter lim="800000"/>
            <a:headEnd/>
            <a:tailEnd/>
          </a:ln>
        </p:spPr>
        <p:txBody>
          <a:bodyPr>
            <a:spAutoFit/>
          </a:bodyPr>
          <a:lstStyle/>
          <a:p>
            <a:pPr algn="just">
              <a:buFont typeface="Wingdings" pitchFamily="2" charset="2"/>
              <a:buChar char="Ø"/>
            </a:pPr>
            <a:r>
              <a:rPr lang="en-IN" sz="2700" b="1" dirty="0" err="1">
                <a:latin typeface="Times New Roman" pitchFamily="18" charset="0"/>
                <a:cs typeface="Times New Roman" pitchFamily="18" charset="0"/>
              </a:rPr>
              <a:t>Ayurveda</a:t>
            </a:r>
            <a:r>
              <a:rPr lang="en-IN" sz="2700" b="1" dirty="0">
                <a:latin typeface="Times New Roman" pitchFamily="18" charset="0"/>
                <a:cs typeface="Times New Roman" pitchFamily="18" charset="0"/>
              </a:rPr>
              <a:t> </a:t>
            </a:r>
            <a:r>
              <a:rPr lang="en-IN" sz="2700" dirty="0">
                <a:latin typeface="Times New Roman" pitchFamily="18" charset="0"/>
                <a:cs typeface="Times New Roman" pitchFamily="18" charset="0"/>
              </a:rPr>
              <a:t>is the ancient Indian system of natural and holistic medicine. When translated from Sanskrit, </a:t>
            </a:r>
            <a:r>
              <a:rPr lang="en-IN" sz="2700" dirty="0" err="1">
                <a:latin typeface="Times New Roman" pitchFamily="18" charset="0"/>
                <a:cs typeface="Times New Roman" pitchFamily="18" charset="0"/>
              </a:rPr>
              <a:t>Ayurveda</a:t>
            </a:r>
            <a:r>
              <a:rPr lang="en-IN" sz="2700" dirty="0">
                <a:latin typeface="Times New Roman" pitchFamily="18" charset="0"/>
                <a:cs typeface="Times New Roman" pitchFamily="18" charset="0"/>
              </a:rPr>
              <a:t> means “</a:t>
            </a:r>
            <a:r>
              <a:rPr lang="en-IN" sz="2700" b="1" dirty="0">
                <a:latin typeface="Times New Roman" pitchFamily="18" charset="0"/>
                <a:cs typeface="Times New Roman" pitchFamily="18" charset="0"/>
              </a:rPr>
              <a:t>the science of life</a:t>
            </a:r>
            <a:r>
              <a:rPr lang="en-IN" sz="2700" dirty="0">
                <a:latin typeface="Times New Roman" pitchFamily="18" charset="0"/>
                <a:cs typeface="Times New Roman" pitchFamily="18" charset="0"/>
              </a:rPr>
              <a:t>” (the Sanskrit root </a:t>
            </a:r>
            <a:r>
              <a:rPr lang="en-IN" sz="2700" b="1" dirty="0" err="1">
                <a:latin typeface="Times New Roman" pitchFamily="18" charset="0"/>
                <a:cs typeface="Times New Roman" pitchFamily="18" charset="0"/>
              </a:rPr>
              <a:t>ayur</a:t>
            </a:r>
            <a:r>
              <a:rPr lang="en-IN" sz="2700" dirty="0">
                <a:latin typeface="Times New Roman" pitchFamily="18" charset="0"/>
                <a:cs typeface="Times New Roman" pitchFamily="18" charset="0"/>
              </a:rPr>
              <a:t> means “</a:t>
            </a:r>
            <a:r>
              <a:rPr lang="en-IN" sz="2700" b="1" dirty="0">
                <a:latin typeface="Times New Roman" pitchFamily="18" charset="0"/>
                <a:cs typeface="Times New Roman" pitchFamily="18" charset="0"/>
              </a:rPr>
              <a:t>longevity</a:t>
            </a:r>
            <a:r>
              <a:rPr lang="en-IN" sz="2700" dirty="0">
                <a:latin typeface="Times New Roman" pitchFamily="18" charset="0"/>
                <a:cs typeface="Times New Roman" pitchFamily="18" charset="0"/>
              </a:rPr>
              <a:t>” or “</a:t>
            </a:r>
            <a:r>
              <a:rPr lang="en-IN" sz="2700" b="1" dirty="0">
                <a:latin typeface="Times New Roman" pitchFamily="18" charset="0"/>
                <a:cs typeface="Times New Roman" pitchFamily="18" charset="0"/>
              </a:rPr>
              <a:t>life</a:t>
            </a:r>
            <a:r>
              <a:rPr lang="en-IN" sz="2700" dirty="0">
                <a:latin typeface="Times New Roman" pitchFamily="18" charset="0"/>
                <a:cs typeface="Times New Roman" pitchFamily="18" charset="0"/>
              </a:rPr>
              <a:t>” and </a:t>
            </a:r>
            <a:r>
              <a:rPr lang="en-IN" sz="2700" b="1" dirty="0" err="1">
                <a:latin typeface="Times New Roman" pitchFamily="18" charset="0"/>
                <a:cs typeface="Times New Roman" pitchFamily="18" charset="0"/>
              </a:rPr>
              <a:t>veda</a:t>
            </a:r>
            <a:r>
              <a:rPr lang="en-IN" sz="2700" dirty="0">
                <a:latin typeface="Times New Roman" pitchFamily="18" charset="0"/>
                <a:cs typeface="Times New Roman" pitchFamily="18" charset="0"/>
              </a:rPr>
              <a:t> means “</a:t>
            </a:r>
            <a:r>
              <a:rPr lang="en-IN" sz="2700" b="1" dirty="0">
                <a:latin typeface="Times New Roman" pitchFamily="18" charset="0"/>
                <a:cs typeface="Times New Roman" pitchFamily="18" charset="0"/>
              </a:rPr>
              <a:t>science</a:t>
            </a:r>
            <a:r>
              <a:rPr lang="en-IN" sz="2700" dirty="0">
                <a:latin typeface="Times New Roman" pitchFamily="18" charset="0"/>
                <a:cs typeface="Times New Roman" pitchFamily="18" charset="0"/>
              </a:rPr>
              <a:t>”).</a:t>
            </a:r>
          </a:p>
          <a:p>
            <a:pPr algn="just">
              <a:buFont typeface="Wingdings" pitchFamily="2" charset="2"/>
              <a:buChar char="Ø"/>
            </a:pPr>
            <a:endParaRPr lang="en-IN" sz="2700" dirty="0">
              <a:latin typeface="Times New Roman" pitchFamily="18" charset="0"/>
              <a:cs typeface="Times New Roman" pitchFamily="18" charset="0"/>
            </a:endParaRPr>
          </a:p>
          <a:p>
            <a:pPr algn="just">
              <a:buFont typeface="Wingdings" pitchFamily="2" charset="2"/>
              <a:buChar char="Ø"/>
            </a:pPr>
            <a:r>
              <a:rPr lang="en-IN" sz="2700" dirty="0">
                <a:latin typeface="Times New Roman" pitchFamily="18" charset="0"/>
                <a:cs typeface="Times New Roman" pitchFamily="18" charset="0"/>
              </a:rPr>
              <a:t>The knowledge of </a:t>
            </a:r>
            <a:r>
              <a:rPr lang="en-IN" sz="2700" dirty="0" err="1">
                <a:latin typeface="Times New Roman" pitchFamily="18" charset="0"/>
                <a:cs typeface="Times New Roman" pitchFamily="18" charset="0"/>
              </a:rPr>
              <a:t>Ayurveda</a:t>
            </a:r>
            <a:r>
              <a:rPr lang="en-IN" sz="2700" dirty="0">
                <a:latin typeface="Times New Roman" pitchFamily="18" charset="0"/>
                <a:cs typeface="Times New Roman" pitchFamily="18" charset="0"/>
              </a:rPr>
              <a:t> was </a:t>
            </a:r>
            <a:r>
              <a:rPr lang="en-IN" sz="2700" b="1" dirty="0">
                <a:latin typeface="Times New Roman" pitchFamily="18" charset="0"/>
                <a:cs typeface="Times New Roman" pitchFamily="18" charset="0"/>
              </a:rPr>
              <a:t>passed on orally </a:t>
            </a:r>
            <a:r>
              <a:rPr lang="en-IN" sz="2700" dirty="0">
                <a:latin typeface="Times New Roman" pitchFamily="18" charset="0"/>
                <a:cs typeface="Times New Roman" pitchFamily="18" charset="0"/>
              </a:rPr>
              <a:t>through a lineage of sages in India until it was collated into text </a:t>
            </a:r>
            <a:r>
              <a:rPr lang="en-IN" sz="2700" b="1" dirty="0">
                <a:latin typeface="Times New Roman" pitchFamily="18" charset="0"/>
                <a:cs typeface="Times New Roman" pitchFamily="18" charset="0"/>
              </a:rPr>
              <a:t>more than five thousand years ago.</a:t>
            </a:r>
          </a:p>
          <a:p>
            <a:pPr algn="just">
              <a:buFont typeface="Wingdings" pitchFamily="2" charset="2"/>
              <a:buChar char="Ø"/>
            </a:pPr>
            <a:endParaRPr lang="en-IN" sz="2700" dirty="0">
              <a:latin typeface="Times New Roman" pitchFamily="18" charset="0"/>
              <a:cs typeface="Times New Roman" pitchFamily="18" charset="0"/>
            </a:endParaRPr>
          </a:p>
          <a:p>
            <a:pPr algn="just">
              <a:buFont typeface="Wingdings" pitchFamily="2" charset="2"/>
              <a:buChar char="Ø"/>
            </a:pPr>
            <a:r>
              <a:rPr lang="en-IN" sz="2700" dirty="0">
                <a:latin typeface="Times New Roman" pitchFamily="18" charset="0"/>
                <a:cs typeface="Times New Roman" pitchFamily="18" charset="0"/>
              </a:rPr>
              <a:t>The oldest known texts on </a:t>
            </a:r>
            <a:r>
              <a:rPr lang="en-IN" sz="2700" dirty="0" err="1">
                <a:latin typeface="Times New Roman" pitchFamily="18" charset="0"/>
                <a:cs typeface="Times New Roman" pitchFamily="18" charset="0"/>
              </a:rPr>
              <a:t>Ayurveda</a:t>
            </a:r>
            <a:r>
              <a:rPr lang="en-IN" sz="2700" dirty="0">
                <a:latin typeface="Times New Roman" pitchFamily="18" charset="0"/>
                <a:cs typeface="Times New Roman" pitchFamily="18" charset="0"/>
              </a:rPr>
              <a:t> are the </a:t>
            </a:r>
            <a:r>
              <a:rPr lang="en-IN" sz="2700" b="1" dirty="0" err="1">
                <a:latin typeface="Times New Roman" pitchFamily="18" charset="0"/>
                <a:cs typeface="Times New Roman" pitchFamily="18" charset="0"/>
              </a:rPr>
              <a:t>Charaka</a:t>
            </a:r>
            <a:r>
              <a:rPr lang="en-IN" sz="2700" b="1" dirty="0">
                <a:latin typeface="Times New Roman" pitchFamily="18" charset="0"/>
                <a:cs typeface="Times New Roman" pitchFamily="18" charset="0"/>
              </a:rPr>
              <a:t> </a:t>
            </a:r>
            <a:r>
              <a:rPr lang="en-IN" sz="2700" b="1" dirty="0" err="1">
                <a:latin typeface="Times New Roman" pitchFamily="18" charset="0"/>
                <a:cs typeface="Times New Roman" pitchFamily="18" charset="0"/>
              </a:rPr>
              <a:t>Samhita</a:t>
            </a:r>
            <a:r>
              <a:rPr lang="en-IN" sz="2700" b="1" dirty="0">
                <a:latin typeface="Times New Roman" pitchFamily="18" charset="0"/>
                <a:cs typeface="Times New Roman" pitchFamily="18" charset="0"/>
              </a:rPr>
              <a:t>, </a:t>
            </a:r>
            <a:r>
              <a:rPr lang="en-IN" sz="2700" b="1" dirty="0" err="1">
                <a:latin typeface="Times New Roman" pitchFamily="18" charset="0"/>
                <a:cs typeface="Times New Roman" pitchFamily="18" charset="0"/>
              </a:rPr>
              <a:t>Sushruta</a:t>
            </a:r>
            <a:r>
              <a:rPr lang="en-IN" sz="2700" b="1" dirty="0">
                <a:latin typeface="Times New Roman" pitchFamily="18" charset="0"/>
                <a:cs typeface="Times New Roman" pitchFamily="18" charset="0"/>
              </a:rPr>
              <a:t> </a:t>
            </a:r>
            <a:r>
              <a:rPr lang="en-IN" sz="2700" b="1" dirty="0" err="1">
                <a:latin typeface="Times New Roman" pitchFamily="18" charset="0"/>
                <a:cs typeface="Times New Roman" pitchFamily="18" charset="0"/>
              </a:rPr>
              <a:t>Samhita</a:t>
            </a:r>
            <a:r>
              <a:rPr lang="en-IN" sz="2700" b="1" dirty="0">
                <a:latin typeface="Times New Roman" pitchFamily="18" charset="0"/>
                <a:cs typeface="Times New Roman" pitchFamily="18" charset="0"/>
              </a:rPr>
              <a:t>, </a:t>
            </a:r>
            <a:r>
              <a:rPr lang="en-IN" sz="2700" dirty="0">
                <a:latin typeface="Times New Roman" pitchFamily="18" charset="0"/>
                <a:cs typeface="Times New Roman" pitchFamily="18" charset="0"/>
              </a:rPr>
              <a:t>and the </a:t>
            </a:r>
            <a:r>
              <a:rPr lang="en-IN" sz="2700" b="1" dirty="0" err="1">
                <a:latin typeface="Times New Roman" pitchFamily="18" charset="0"/>
                <a:cs typeface="Times New Roman" pitchFamily="18" charset="0"/>
              </a:rPr>
              <a:t>Ashtanga</a:t>
            </a:r>
            <a:r>
              <a:rPr lang="en-IN" sz="2700" b="1" dirty="0">
                <a:latin typeface="Times New Roman" pitchFamily="18" charset="0"/>
                <a:cs typeface="Times New Roman" pitchFamily="18" charset="0"/>
              </a:rPr>
              <a:t> </a:t>
            </a:r>
            <a:r>
              <a:rPr lang="en-IN" sz="2700" b="1" dirty="0" err="1">
                <a:latin typeface="Times New Roman" pitchFamily="18" charset="0"/>
                <a:cs typeface="Times New Roman" pitchFamily="18" charset="0"/>
              </a:rPr>
              <a:t>Hrudaya</a:t>
            </a:r>
            <a:r>
              <a:rPr lang="en-IN" sz="2700" b="1" dirty="0">
                <a:latin typeface="Times New Roman" pitchFamily="18" charset="0"/>
                <a:cs typeface="Times New Roman" pitchFamily="18" charset="0"/>
              </a:rPr>
              <a: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knowledge in health and well being</a:t>
            </a:r>
          </a:p>
        </p:txBody>
      </p:sp>
      <p:pic>
        <p:nvPicPr>
          <p:cNvPr id="51203" name="Picture 2" descr="C:\Users\hp\Desktop\tm2.jpg"/>
          <p:cNvPicPr>
            <a:picLocks noChangeAspect="1" noChangeArrowheads="1"/>
          </p:cNvPicPr>
          <p:nvPr/>
        </p:nvPicPr>
        <p:blipFill>
          <a:blip r:embed="rId2"/>
          <a:srcRect/>
          <a:stretch>
            <a:fillRect/>
          </a:stretch>
        </p:blipFill>
        <p:spPr bwMode="auto">
          <a:xfrm>
            <a:off x="1533525" y="1685925"/>
            <a:ext cx="6076950" cy="456247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knowledge in health and well being</a:t>
            </a:r>
          </a:p>
        </p:txBody>
      </p:sp>
      <p:pic>
        <p:nvPicPr>
          <p:cNvPr id="52227" name="Picture 2" descr="C:\Users\hp\Desktop\tm3.jpg"/>
          <p:cNvPicPr>
            <a:picLocks noChangeAspect="1" noChangeArrowheads="1"/>
          </p:cNvPicPr>
          <p:nvPr/>
        </p:nvPicPr>
        <p:blipFill>
          <a:blip r:embed="rId2"/>
          <a:srcRect/>
          <a:stretch>
            <a:fillRect/>
          </a:stretch>
        </p:blipFill>
        <p:spPr bwMode="auto">
          <a:xfrm>
            <a:off x="4343400" y="1914525"/>
            <a:ext cx="4724400" cy="4562475"/>
          </a:xfrm>
          <a:prstGeom prst="rect">
            <a:avLst/>
          </a:prstGeom>
          <a:noFill/>
          <a:ln w="9525">
            <a:noFill/>
            <a:miter lim="800000"/>
            <a:headEnd/>
            <a:tailEnd/>
          </a:ln>
        </p:spPr>
      </p:pic>
      <p:sp>
        <p:nvSpPr>
          <p:cNvPr id="52228" name="TextBox 4"/>
          <p:cNvSpPr txBox="1">
            <a:spLocks noChangeArrowheads="1"/>
          </p:cNvSpPr>
          <p:nvPr/>
        </p:nvSpPr>
        <p:spPr bwMode="auto">
          <a:xfrm>
            <a:off x="457200" y="2000250"/>
            <a:ext cx="3733800" cy="4324350"/>
          </a:xfrm>
          <a:prstGeom prst="rect">
            <a:avLst/>
          </a:prstGeom>
          <a:noFill/>
          <a:ln w="9525">
            <a:noFill/>
            <a:miter lim="800000"/>
            <a:headEnd/>
            <a:tailEnd/>
          </a:ln>
        </p:spPr>
        <p:txBody>
          <a:bodyPr>
            <a:spAutoFit/>
          </a:bodyPr>
          <a:lstStyle/>
          <a:p>
            <a:pPr algn="just"/>
            <a:r>
              <a:rPr lang="en-IN" sz="2500" b="1" dirty="0">
                <a:latin typeface="Times New Roman" pitchFamily="18" charset="0"/>
                <a:cs typeface="Times New Roman" pitchFamily="18" charset="0"/>
              </a:rPr>
              <a:t>Homeopathy</a:t>
            </a:r>
            <a:r>
              <a:rPr lang="en-IN" sz="2500" dirty="0">
                <a:latin typeface="Times New Roman" pitchFamily="18" charset="0"/>
                <a:cs typeface="Times New Roman" pitchFamily="18" charset="0"/>
              </a:rPr>
              <a:t> is a medical system based on the belief that the body can cure itself. Those who practice it use tiny amounts of natural substances, like plants and minerals. </a:t>
            </a:r>
            <a:r>
              <a:rPr lang="en-IN" sz="2500" b="1" dirty="0">
                <a:latin typeface="Times New Roman" pitchFamily="18" charset="0"/>
                <a:cs typeface="Times New Roman" pitchFamily="18" charset="0"/>
              </a:rPr>
              <a:t>They</a:t>
            </a:r>
            <a:r>
              <a:rPr lang="en-IN" sz="2500" dirty="0">
                <a:latin typeface="Times New Roman" pitchFamily="18" charset="0"/>
                <a:cs typeface="Times New Roman" pitchFamily="18" charset="0"/>
              </a:rPr>
              <a:t> believe these stimulate the healing process. It was developed in the late 1700s in </a:t>
            </a:r>
            <a:r>
              <a:rPr lang="en-IN" sz="2500" b="1" dirty="0">
                <a:solidFill>
                  <a:srgbClr val="FF0000"/>
                </a:solidFill>
                <a:latin typeface="Times New Roman" pitchFamily="18" charset="0"/>
                <a:cs typeface="Times New Roman" pitchFamily="18" charset="0"/>
              </a:rPr>
              <a:t>Germany.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6146" name="Content Placeholder 2"/>
          <p:cNvSpPr>
            <a:spLocks noGrp="1"/>
          </p:cNvSpPr>
          <p:nvPr>
            <p:ph type="title"/>
          </p:nvPr>
        </p:nvSpPr>
        <p:spPr>
          <a:xfrm>
            <a:off x="457200" y="2620963"/>
            <a:ext cx="8229600" cy="1189037"/>
          </a:xfrm>
        </p:spPr>
        <p:txBody>
          <a:bodyPr>
            <a:normAutofit fontScale="90000"/>
          </a:bodyPr>
          <a:lstStyle/>
          <a:p>
            <a:pPr algn="just"/>
            <a:r>
              <a:rPr lang="en-IN" sz="3000" cap="none" dirty="0">
                <a:solidFill>
                  <a:schemeClr val="tx1"/>
                </a:solidFill>
                <a:latin typeface="Times New Roman" pitchFamily="18" charset="0"/>
                <a:cs typeface="Times New Roman" pitchFamily="18" charset="0"/>
              </a:rPr>
              <a:t>The term traditional knowledge means  </a:t>
            </a:r>
            <a:br>
              <a:rPr lang="en-IN" sz="3000" cap="none" dirty="0">
                <a:solidFill>
                  <a:schemeClr val="tx1"/>
                </a:solidFill>
                <a:latin typeface="Times New Roman" pitchFamily="18" charset="0"/>
                <a:cs typeface="Times New Roman" pitchFamily="18" charset="0"/>
              </a:rPr>
            </a:br>
            <a:r>
              <a:rPr lang="en-IN" sz="3000" cap="none" dirty="0">
                <a:solidFill>
                  <a:schemeClr val="tx1"/>
                </a:solidFill>
                <a:latin typeface="Times New Roman" pitchFamily="18" charset="0"/>
                <a:cs typeface="Times New Roman" pitchFamily="18" charset="0"/>
              </a:rPr>
              <a:t>“the knowledge possessed by the indigenous people and communities, in one or more societies and in one or more pattern, with, but not reserved to art, dance and music, medicines and folk remedies, folk culture, biodiversity, knowledge and protection of plant varieties, handicrafts, designs, literature”.</a:t>
            </a:r>
          </a:p>
        </p:txBody>
      </p:sp>
      <p:sp>
        <p:nvSpPr>
          <p:cNvPr id="8" name="Title 1"/>
          <p:cNvSpPr txBox="1">
            <a:spLocks/>
          </p:cNvSpPr>
          <p:nvPr/>
        </p:nvSpPr>
        <p:spPr>
          <a:xfrm>
            <a:off x="457200" y="274638"/>
            <a:ext cx="8229600" cy="1143000"/>
          </a:xfrm>
          <a:prstGeom prst="rect">
            <a:avLst/>
          </a:prstGeom>
        </p:spPr>
        <p:txBody>
          <a:bodyPr anchor="ctr">
            <a:normAutofit fontScale="97500"/>
          </a:bodyPr>
          <a:lstStyle/>
          <a:p>
            <a:pPr algn="ctr" fontAlgn="auto">
              <a:spcAft>
                <a:spcPts val="0"/>
              </a:spcAft>
              <a:defRPr/>
            </a:pPr>
            <a:r>
              <a:rPr lang="en-IN" sz="4400" b="1" dirty="0">
                <a:solidFill>
                  <a:srgbClr val="FF0000"/>
                </a:solidFill>
                <a:latin typeface="+mj-lt"/>
                <a:ea typeface="+mj-ea"/>
                <a:cs typeface="+mj-cs"/>
              </a:rPr>
              <a:t>Traditional knowledge means.....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rtlCol="0">
            <a:normAutofit/>
          </a:bodyPr>
          <a:lstStyle/>
          <a:p>
            <a:pPr fontAlgn="auto">
              <a:spcAft>
                <a:spcPts val="0"/>
              </a:spcAft>
              <a:defRPr/>
            </a:pPr>
            <a:r>
              <a:rPr lang="en-IN" b="1" dirty="0">
                <a:solidFill>
                  <a:srgbClr val="FF0000"/>
                </a:solidFill>
              </a:rPr>
              <a:t>Traditional knowledge in health and well being</a:t>
            </a:r>
          </a:p>
        </p:txBody>
      </p:sp>
      <p:pic>
        <p:nvPicPr>
          <p:cNvPr id="53251" name="Picture 2" descr="C:\Users\hp\Desktop\tm4.jpg"/>
          <p:cNvPicPr>
            <a:picLocks noChangeAspect="1" noChangeArrowheads="1"/>
          </p:cNvPicPr>
          <p:nvPr/>
        </p:nvPicPr>
        <p:blipFill>
          <a:blip r:embed="rId2"/>
          <a:srcRect/>
          <a:stretch>
            <a:fillRect/>
          </a:stretch>
        </p:blipFill>
        <p:spPr bwMode="auto">
          <a:xfrm>
            <a:off x="3657600" y="1528763"/>
            <a:ext cx="5410200" cy="5253037"/>
          </a:xfrm>
          <a:prstGeom prst="rect">
            <a:avLst/>
          </a:prstGeom>
          <a:noFill/>
          <a:ln w="9525">
            <a:noFill/>
            <a:miter lim="800000"/>
            <a:headEnd/>
            <a:tailEnd/>
          </a:ln>
        </p:spPr>
      </p:pic>
      <p:sp>
        <p:nvSpPr>
          <p:cNvPr id="53252" name="TextBox 4"/>
          <p:cNvSpPr txBox="1">
            <a:spLocks noChangeArrowheads="1"/>
          </p:cNvSpPr>
          <p:nvPr/>
        </p:nvSpPr>
        <p:spPr bwMode="auto">
          <a:xfrm>
            <a:off x="228600" y="1882775"/>
            <a:ext cx="3200400" cy="3832225"/>
          </a:xfrm>
          <a:prstGeom prst="rect">
            <a:avLst/>
          </a:prstGeom>
          <a:noFill/>
          <a:ln w="9525">
            <a:noFill/>
            <a:miter lim="800000"/>
            <a:headEnd/>
            <a:tailEnd/>
          </a:ln>
        </p:spPr>
        <p:txBody>
          <a:bodyPr>
            <a:spAutoFit/>
          </a:bodyPr>
          <a:lstStyle/>
          <a:p>
            <a:r>
              <a:rPr lang="en-IN" sz="2700" dirty="0">
                <a:latin typeface="Times New Roman" pitchFamily="18" charset="0"/>
                <a:cs typeface="Times New Roman" pitchFamily="18" charset="0"/>
              </a:rPr>
              <a:t>By stimulating the body‘s various systems, acupuncture can help to resolve </a:t>
            </a:r>
            <a:r>
              <a:rPr lang="en-IN" sz="2700" b="1" dirty="0">
                <a:latin typeface="Times New Roman" pitchFamily="18" charset="0"/>
                <a:cs typeface="Times New Roman" pitchFamily="18" charset="0"/>
              </a:rPr>
              <a:t>pain</a:t>
            </a:r>
            <a:r>
              <a:rPr lang="en-IN" sz="2700" dirty="0">
                <a:latin typeface="Times New Roman" pitchFamily="18" charset="0"/>
                <a:cs typeface="Times New Roman" pitchFamily="18" charset="0"/>
              </a:rPr>
              <a:t>, and improve sleep, digestive function, and sense of well-being.</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ontent Placeholder 2"/>
          <p:cNvSpPr>
            <a:spLocks noGrp="1"/>
          </p:cNvSpPr>
          <p:nvPr>
            <p:ph idx="1"/>
          </p:nvPr>
        </p:nvSpPr>
        <p:spPr>
          <a:xfrm>
            <a:off x="457200" y="1447800"/>
            <a:ext cx="8229600" cy="4525963"/>
          </a:xfrm>
        </p:spPr>
        <p:txBody>
          <a:bodyPr/>
          <a:lstStyle/>
          <a:p>
            <a:r>
              <a:rPr lang="en-US" b="1">
                <a:solidFill>
                  <a:srgbClr val="FF0000"/>
                </a:solidFill>
              </a:rPr>
              <a:t>Thank you</a:t>
            </a:r>
            <a:endParaRPr lang="en-IN" b="1">
              <a:solidFill>
                <a:srgbClr val="FF0000"/>
              </a:solidFill>
            </a:endParaRPr>
          </a:p>
        </p:txBody>
      </p:sp>
      <p:pic>
        <p:nvPicPr>
          <p:cNvPr id="54275" name="Picture 2" descr="C:\Users\hp\Desktop\ff.jpg"/>
          <p:cNvPicPr>
            <a:picLocks noChangeAspect="1" noChangeArrowheads="1"/>
          </p:cNvPicPr>
          <p:nvPr/>
        </p:nvPicPr>
        <p:blipFill>
          <a:blip r:embed="rId2"/>
          <a:srcRect/>
          <a:stretch>
            <a:fillRect/>
          </a:stretch>
        </p:blipFill>
        <p:spPr bwMode="auto">
          <a:xfrm>
            <a:off x="2743200" y="1447800"/>
            <a:ext cx="6248400" cy="4594225"/>
          </a:xfrm>
          <a:prstGeom prst="rect">
            <a:avLst/>
          </a:prstGeom>
          <a:noFill/>
          <a:ln w="9525">
            <a:noFill/>
            <a:miter lim="800000"/>
            <a:headEnd/>
            <a:tailEnd/>
          </a:ln>
        </p:spPr>
      </p:pic>
      <p:sp>
        <p:nvSpPr>
          <p:cNvPr id="54276" name="TextBox 4"/>
          <p:cNvSpPr txBox="1">
            <a:spLocks noChangeArrowheads="1"/>
          </p:cNvSpPr>
          <p:nvPr/>
        </p:nvSpPr>
        <p:spPr bwMode="auto">
          <a:xfrm>
            <a:off x="457200" y="5562600"/>
            <a:ext cx="8686800" cy="523875"/>
          </a:xfrm>
          <a:prstGeom prst="rect">
            <a:avLst/>
          </a:prstGeom>
          <a:solidFill>
            <a:schemeClr val="bg1"/>
          </a:solidFill>
          <a:ln w="9525">
            <a:noFill/>
            <a:miter lim="800000"/>
            <a:headEnd/>
            <a:tailEnd/>
          </a:ln>
        </p:spPr>
        <p:txBody>
          <a:bodyPr>
            <a:spAutoFit/>
          </a:bodyPr>
          <a:lstStyle/>
          <a:p>
            <a:endParaRPr lang="en-IN" sz="280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b="1" dirty="0">
                <a:solidFill>
                  <a:srgbClr val="FF0000"/>
                </a:solidFill>
              </a:rPr>
              <a:t>Importance of TK</a:t>
            </a:r>
            <a:endParaRPr lang="en-IN" b="1" dirty="0">
              <a:solidFill>
                <a:srgbClr val="FF0000"/>
              </a:solidFill>
            </a:endParaRPr>
          </a:p>
        </p:txBody>
      </p:sp>
      <p:sp>
        <p:nvSpPr>
          <p:cNvPr id="3" name="Content Placeholder 2"/>
          <p:cNvSpPr>
            <a:spLocks noGrp="1"/>
          </p:cNvSpPr>
          <p:nvPr>
            <p:ph idx="1"/>
          </p:nvPr>
        </p:nvSpPr>
        <p:spPr/>
        <p:txBody>
          <a:bodyPr rtlCol="0">
            <a:normAutofit lnSpcReduction="10000"/>
          </a:bodyPr>
          <a:lstStyle/>
          <a:p>
            <a:pPr algn="just" fontAlgn="auto">
              <a:spcAft>
                <a:spcPts val="0"/>
              </a:spcAft>
              <a:buFont typeface="Arial" pitchFamily="34" charset="0"/>
              <a:buChar char="•"/>
              <a:defRPr/>
            </a:pPr>
            <a:r>
              <a:rPr lang="en-IN" sz="2700" dirty="0">
                <a:solidFill>
                  <a:schemeClr val="tx1"/>
                </a:solidFill>
                <a:latin typeface="Times New Roman" pitchFamily="18" charset="0"/>
                <a:cs typeface="Times New Roman" pitchFamily="18" charset="0"/>
              </a:rPr>
              <a:t>For indigenous people and tribal communities, the main focus is to protect their traditional knowledge and the focal point on fundamental justice and the propensity to protect and safeguard their traditions. </a:t>
            </a:r>
          </a:p>
          <a:p>
            <a:pPr algn="just" fontAlgn="auto">
              <a:spcAft>
                <a:spcPts val="0"/>
              </a:spcAft>
              <a:buFont typeface="Arial" pitchFamily="34" charset="0"/>
              <a:buChar char="•"/>
              <a:defRPr/>
            </a:pPr>
            <a:r>
              <a:rPr lang="en-IN" sz="2700" dirty="0">
                <a:solidFill>
                  <a:schemeClr val="tx1"/>
                </a:solidFill>
                <a:latin typeface="Times New Roman" pitchFamily="18" charset="0"/>
                <a:cs typeface="Times New Roman" pitchFamily="18" charset="0"/>
              </a:rPr>
              <a:t>In the globalized world, traditional knowledge somehow gained special importance in the past few years which have seen an outburst in the demand for herbal medicines.</a:t>
            </a:r>
          </a:p>
          <a:p>
            <a:pPr algn="just" fontAlgn="auto">
              <a:spcAft>
                <a:spcPts val="0"/>
              </a:spcAft>
              <a:buFont typeface="Arial" pitchFamily="34" charset="0"/>
              <a:buChar char="•"/>
              <a:defRPr/>
            </a:pPr>
            <a:r>
              <a:rPr lang="en-IN" sz="2700" dirty="0">
                <a:solidFill>
                  <a:schemeClr val="tx1"/>
                </a:solidFill>
                <a:latin typeface="Times New Roman" pitchFamily="18" charset="0"/>
                <a:cs typeface="Times New Roman" pitchFamily="18" charset="0"/>
              </a:rPr>
              <a:t>These herbal and the traditional method for making these medicine is taking an important part of human health.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IN" b="1">
                <a:solidFill>
                  <a:srgbClr val="FF0000"/>
                </a:solidFill>
              </a:rPr>
              <a:t>Practising Traditional Knowledge</a:t>
            </a:r>
          </a:p>
        </p:txBody>
      </p:sp>
      <p:sp>
        <p:nvSpPr>
          <p:cNvPr id="8195" name="Content Placeholder 2"/>
          <p:cNvSpPr>
            <a:spLocks noGrp="1"/>
          </p:cNvSpPr>
          <p:nvPr>
            <p:ph idx="1"/>
          </p:nvPr>
        </p:nvSpPr>
        <p:spPr>
          <a:xfrm>
            <a:off x="457200" y="1702038"/>
            <a:ext cx="8229600" cy="4525963"/>
          </a:xfrm>
        </p:spPr>
        <p:txBody>
          <a:bodyPr>
            <a:normAutofit fontScale="92500" lnSpcReduction="10000"/>
          </a:bodyPr>
          <a:lstStyle/>
          <a:p>
            <a:pPr algn="just"/>
            <a:r>
              <a:rPr lang="en-IN" sz="2700" dirty="0">
                <a:solidFill>
                  <a:schemeClr val="tx1"/>
                </a:solidFill>
                <a:latin typeface="Times New Roman" pitchFamily="18" charset="0"/>
                <a:cs typeface="Times New Roman" pitchFamily="18" charset="0"/>
              </a:rPr>
              <a:t>We use </a:t>
            </a:r>
            <a:r>
              <a:rPr lang="en-IN" b="1" dirty="0" err="1">
                <a:solidFill>
                  <a:schemeClr val="tx1"/>
                </a:solidFill>
              </a:rPr>
              <a:t>Neem</a:t>
            </a:r>
            <a:r>
              <a:rPr lang="en-IN" dirty="0">
                <a:solidFill>
                  <a:schemeClr val="tx1"/>
                </a:solidFill>
              </a:rPr>
              <a:t> </a:t>
            </a:r>
            <a:r>
              <a:rPr lang="en-IN" sz="2700" dirty="0">
                <a:solidFill>
                  <a:schemeClr val="tx1"/>
                </a:solidFill>
                <a:latin typeface="Times New Roman" pitchFamily="18" charset="0"/>
                <a:cs typeface="Times New Roman" pitchFamily="18" charset="0"/>
              </a:rPr>
              <a:t>while anybody suffering from any kind of </a:t>
            </a:r>
            <a:r>
              <a:rPr lang="en-IN" sz="2700" b="1" dirty="0">
                <a:solidFill>
                  <a:schemeClr val="tx1"/>
                </a:solidFill>
                <a:latin typeface="Times New Roman" pitchFamily="18" charset="0"/>
                <a:cs typeface="Times New Roman" pitchFamily="18" charset="0"/>
              </a:rPr>
              <a:t>fungal infection on skin. </a:t>
            </a:r>
          </a:p>
          <a:p>
            <a:pPr algn="just"/>
            <a:r>
              <a:rPr lang="en-IN" sz="2700" dirty="0">
                <a:solidFill>
                  <a:schemeClr val="tx1"/>
                </a:solidFill>
                <a:latin typeface="Times New Roman" pitchFamily="18" charset="0"/>
                <a:cs typeface="Times New Roman" pitchFamily="18" charset="0"/>
              </a:rPr>
              <a:t>If we cut our fingers while chopping vegetables or got hurt while playing, immediately, </a:t>
            </a:r>
            <a:r>
              <a:rPr lang="en-IN" sz="2700" b="1" dirty="0">
                <a:solidFill>
                  <a:schemeClr val="tx1"/>
                </a:solidFill>
                <a:latin typeface="Times New Roman" pitchFamily="18" charset="0"/>
                <a:cs typeface="Times New Roman" pitchFamily="18" charset="0"/>
              </a:rPr>
              <a:t>we apply turmeric paste </a:t>
            </a:r>
            <a:r>
              <a:rPr lang="en-IN" sz="2700" dirty="0">
                <a:solidFill>
                  <a:schemeClr val="tx1"/>
                </a:solidFill>
                <a:latin typeface="Times New Roman" pitchFamily="18" charset="0"/>
                <a:cs typeface="Times New Roman" pitchFamily="18" charset="0"/>
              </a:rPr>
              <a:t>on the wound that is healed in a day or two. </a:t>
            </a:r>
          </a:p>
          <a:p>
            <a:pPr algn="just"/>
            <a:r>
              <a:rPr lang="en-IN" sz="2700" dirty="0">
                <a:solidFill>
                  <a:schemeClr val="tx1"/>
                </a:solidFill>
                <a:latin typeface="Times New Roman" pitchFamily="18" charset="0"/>
                <a:cs typeface="Times New Roman" pitchFamily="18" charset="0"/>
              </a:rPr>
              <a:t>In case of cough and cold, we use</a:t>
            </a:r>
            <a:r>
              <a:rPr lang="en-IN" sz="2700" b="1" dirty="0">
                <a:solidFill>
                  <a:schemeClr val="tx1"/>
                </a:solidFill>
                <a:latin typeface="Times New Roman" pitchFamily="18" charset="0"/>
                <a:cs typeface="Times New Roman" pitchFamily="18" charset="0"/>
              </a:rPr>
              <a:t> basil leaves (</a:t>
            </a:r>
            <a:r>
              <a:rPr lang="en-IN" sz="2700" b="1" dirty="0" err="1">
                <a:solidFill>
                  <a:schemeClr val="tx1"/>
                </a:solidFill>
                <a:latin typeface="Times New Roman" pitchFamily="18" charset="0"/>
                <a:cs typeface="Times New Roman" pitchFamily="18" charset="0"/>
              </a:rPr>
              <a:t>tulsi</a:t>
            </a:r>
            <a:r>
              <a:rPr lang="en-IN" sz="2700" b="1" dirty="0">
                <a:solidFill>
                  <a:schemeClr val="tx1"/>
                </a:solidFill>
                <a:latin typeface="Times New Roman" pitchFamily="18" charset="0"/>
                <a:cs typeface="Times New Roman" pitchFamily="18" charset="0"/>
              </a:rPr>
              <a:t>)</a:t>
            </a:r>
            <a:r>
              <a:rPr lang="en-IN" sz="2700" dirty="0">
                <a:solidFill>
                  <a:schemeClr val="tx1"/>
                </a:solidFill>
                <a:latin typeface="Times New Roman" pitchFamily="18" charset="0"/>
                <a:cs typeface="Times New Roman" pitchFamily="18" charset="0"/>
              </a:rPr>
              <a:t> to get rid of it. </a:t>
            </a:r>
          </a:p>
          <a:p>
            <a:pPr algn="just"/>
            <a:r>
              <a:rPr lang="en-IN" sz="2700" dirty="0">
                <a:solidFill>
                  <a:schemeClr val="tx1"/>
                </a:solidFill>
                <a:latin typeface="Times New Roman" pitchFamily="18" charset="0"/>
                <a:cs typeface="Times New Roman" pitchFamily="18" charset="0"/>
              </a:rPr>
              <a:t>People, who are living in the villages, use small branches of </a:t>
            </a:r>
            <a:r>
              <a:rPr lang="en-IN" sz="2700" b="1" dirty="0" err="1">
                <a:solidFill>
                  <a:schemeClr val="tx1"/>
                </a:solidFill>
                <a:latin typeface="Times New Roman" pitchFamily="18" charset="0"/>
                <a:cs typeface="Times New Roman" pitchFamily="18" charset="0"/>
              </a:rPr>
              <a:t>Neem</a:t>
            </a:r>
            <a:r>
              <a:rPr lang="en-IN" sz="2700" b="1" dirty="0">
                <a:solidFill>
                  <a:schemeClr val="tx1"/>
                </a:solidFill>
                <a:latin typeface="Times New Roman" pitchFamily="18" charset="0"/>
                <a:cs typeface="Times New Roman" pitchFamily="18" charset="0"/>
              </a:rPr>
              <a:t> as toothbrush</a:t>
            </a:r>
            <a:r>
              <a:rPr lang="en-IN" sz="2700" dirty="0">
                <a:solidFill>
                  <a:schemeClr val="tx1"/>
                </a:solidFill>
                <a:latin typeface="Times New Roman" pitchFamily="18" charset="0"/>
                <a:cs typeface="Times New Roman" pitchFamily="18" charset="0"/>
              </a:rPr>
              <a:t>. </a:t>
            </a:r>
          </a:p>
          <a:p>
            <a:pPr algn="just"/>
            <a:r>
              <a:rPr lang="en-IN" sz="2700" dirty="0">
                <a:solidFill>
                  <a:schemeClr val="tx1"/>
                </a:solidFill>
                <a:latin typeface="Times New Roman" pitchFamily="18" charset="0"/>
                <a:cs typeface="Times New Roman" pitchFamily="18" charset="0"/>
              </a:rPr>
              <a:t>In case of complaint about indigestion or stomach ache, grandma prepares </a:t>
            </a:r>
            <a:r>
              <a:rPr lang="en-IN" sz="2700" b="1" dirty="0">
                <a:solidFill>
                  <a:schemeClr val="tx1"/>
                </a:solidFill>
                <a:latin typeface="Times New Roman" pitchFamily="18" charset="0"/>
                <a:cs typeface="Times New Roman" pitchFamily="18" charset="0"/>
              </a:rPr>
              <a:t>ginger or lemon decoction</a:t>
            </a:r>
            <a:r>
              <a:rPr lang="en-IN" sz="2700" dirty="0">
                <a:solidFill>
                  <a:schemeClr val="tx1"/>
                </a:solidFill>
                <a:latin typeface="Times New Roman" pitchFamily="18" charset="0"/>
                <a:cs typeface="Times New Roman" pitchFamily="18" charset="0"/>
              </a:rPr>
              <a:t> which solves the problem.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IN" b="1" dirty="0">
                <a:solidFill>
                  <a:srgbClr val="FF0000"/>
                </a:solidFill>
              </a:rPr>
              <a:t>Practising Traditional Knowledge</a:t>
            </a:r>
            <a:endParaRPr lang="en-IN" dirty="0">
              <a:solidFill>
                <a:srgbClr val="FF0000"/>
              </a:solidFill>
            </a:endParaRPr>
          </a:p>
        </p:txBody>
      </p:sp>
      <p:sp>
        <p:nvSpPr>
          <p:cNvPr id="9219" name="Content Placeholder 2"/>
          <p:cNvSpPr>
            <a:spLocks noGrp="1"/>
          </p:cNvSpPr>
          <p:nvPr>
            <p:ph idx="1"/>
          </p:nvPr>
        </p:nvSpPr>
        <p:spPr>
          <a:xfrm>
            <a:off x="628650" y="1711766"/>
            <a:ext cx="8229600" cy="4525963"/>
          </a:xfrm>
        </p:spPr>
        <p:txBody>
          <a:bodyPr>
            <a:normAutofit lnSpcReduction="10000"/>
          </a:bodyPr>
          <a:lstStyle/>
          <a:p>
            <a:pPr algn="just"/>
            <a:r>
              <a:rPr lang="en-IN" sz="2400" dirty="0">
                <a:solidFill>
                  <a:schemeClr val="tx1"/>
                </a:solidFill>
                <a:latin typeface="Times New Roman" pitchFamily="18" charset="0"/>
                <a:cs typeface="Times New Roman" pitchFamily="18" charset="0"/>
              </a:rPr>
              <a:t>Bone setters </a:t>
            </a:r>
            <a:r>
              <a:rPr lang="en-IN" sz="2400" b="1" dirty="0">
                <a:solidFill>
                  <a:schemeClr val="tx1"/>
                </a:solidFill>
                <a:latin typeface="Times New Roman" pitchFamily="18" charset="0"/>
                <a:cs typeface="Times New Roman" pitchFamily="18" charset="0"/>
              </a:rPr>
              <a:t>set the broken bone with herbal medicines</a:t>
            </a:r>
            <a:r>
              <a:rPr lang="en-IN" sz="2400" dirty="0">
                <a:solidFill>
                  <a:schemeClr val="tx1"/>
                </a:solidFill>
                <a:latin typeface="Times New Roman" pitchFamily="18" charset="0"/>
                <a:cs typeface="Times New Roman" pitchFamily="18" charset="0"/>
              </a:rPr>
              <a:t>.</a:t>
            </a:r>
          </a:p>
          <a:p>
            <a:pPr algn="just"/>
            <a:r>
              <a:rPr lang="en-IN" sz="2400" dirty="0">
                <a:solidFill>
                  <a:schemeClr val="tx1"/>
                </a:solidFill>
                <a:latin typeface="Times New Roman" pitchFamily="18" charset="0"/>
                <a:cs typeface="Times New Roman" pitchFamily="18" charset="0"/>
              </a:rPr>
              <a:t>Even the</a:t>
            </a:r>
            <a:r>
              <a:rPr lang="en-IN" sz="2400" b="1" dirty="0">
                <a:solidFill>
                  <a:schemeClr val="tx1"/>
                </a:solidFill>
                <a:latin typeface="Times New Roman" pitchFamily="18" charset="0"/>
                <a:cs typeface="Times New Roman" pitchFamily="18" charset="0"/>
              </a:rPr>
              <a:t> bites of </a:t>
            </a:r>
            <a:r>
              <a:rPr lang="en-IN" sz="2400" dirty="0">
                <a:solidFill>
                  <a:schemeClr val="tx1"/>
                </a:solidFill>
                <a:latin typeface="Times New Roman" pitchFamily="18" charset="0"/>
                <a:cs typeface="Times New Roman" pitchFamily="18" charset="0"/>
              </a:rPr>
              <a:t>various insects including </a:t>
            </a:r>
            <a:r>
              <a:rPr lang="en-IN" sz="2400" b="1" dirty="0">
                <a:solidFill>
                  <a:schemeClr val="tx1"/>
                </a:solidFill>
                <a:latin typeface="Times New Roman" pitchFamily="18" charset="0"/>
                <a:cs typeface="Times New Roman" pitchFamily="18" charset="0"/>
              </a:rPr>
              <a:t>snakes and scorpions </a:t>
            </a:r>
            <a:r>
              <a:rPr lang="en-IN" sz="2400" dirty="0">
                <a:solidFill>
                  <a:schemeClr val="tx1"/>
                </a:solidFill>
                <a:latin typeface="Times New Roman" pitchFamily="18" charset="0"/>
                <a:cs typeface="Times New Roman" pitchFamily="18" charset="0"/>
              </a:rPr>
              <a:t>are cured with the use of plants and roots. </a:t>
            </a:r>
          </a:p>
          <a:p>
            <a:pPr algn="just"/>
            <a:r>
              <a:rPr lang="en-IN" sz="2400" dirty="0">
                <a:solidFill>
                  <a:schemeClr val="tx1"/>
                </a:solidFill>
                <a:latin typeface="Times New Roman" pitchFamily="18" charset="0"/>
                <a:cs typeface="Times New Roman" pitchFamily="18" charset="0"/>
              </a:rPr>
              <a:t>In India, there are so many herbs which cure so many diseases. Since from ancient time, people got closer and mingled with Nature. </a:t>
            </a:r>
          </a:p>
          <a:p>
            <a:pPr algn="just"/>
            <a:r>
              <a:rPr lang="en-IN" sz="2400" dirty="0">
                <a:solidFill>
                  <a:schemeClr val="tx1"/>
                </a:solidFill>
                <a:latin typeface="Times New Roman" pitchFamily="18" charset="0"/>
                <a:cs typeface="Times New Roman" pitchFamily="18" charset="0"/>
              </a:rPr>
              <a:t>Indian people understood the importance of plants and herbs in their life so they narrated it as “</a:t>
            </a:r>
            <a:r>
              <a:rPr lang="en-IN" sz="2400" b="1" dirty="0">
                <a:solidFill>
                  <a:schemeClr val="tx1"/>
                </a:solidFill>
                <a:latin typeface="Times New Roman" pitchFamily="18" charset="0"/>
                <a:cs typeface="Times New Roman" pitchFamily="18" charset="0"/>
              </a:rPr>
              <a:t>Mother Nature”.</a:t>
            </a:r>
            <a:r>
              <a:rPr lang="en-IN" sz="2400" dirty="0">
                <a:solidFill>
                  <a:schemeClr val="tx1"/>
                </a:solidFill>
                <a:latin typeface="Times New Roman" pitchFamily="18" charset="0"/>
                <a:cs typeface="Times New Roman" pitchFamily="18" charset="0"/>
              </a:rPr>
              <a:t> </a:t>
            </a:r>
          </a:p>
          <a:p>
            <a:pPr algn="just"/>
            <a:r>
              <a:rPr lang="en-IN" sz="2400" dirty="0">
                <a:solidFill>
                  <a:schemeClr val="tx1"/>
                </a:solidFill>
                <a:latin typeface="Times New Roman" pitchFamily="18" charset="0"/>
                <a:cs typeface="Times New Roman" pitchFamily="18" charset="0"/>
              </a:rPr>
              <a:t>These are few examples of Traditional Knowledge which is practiced by various tribal and local communities of villages in India. </a:t>
            </a:r>
          </a:p>
          <a:p>
            <a:pPr algn="just"/>
            <a:r>
              <a:rPr lang="en-IN" sz="2400" dirty="0">
                <a:solidFill>
                  <a:schemeClr val="tx1"/>
                </a:solidFill>
                <a:latin typeface="Times New Roman" pitchFamily="18" charset="0"/>
                <a:cs typeface="Times New Roman" pitchFamily="18" charset="0"/>
              </a:rPr>
              <a:t>This practices last from </a:t>
            </a:r>
            <a:r>
              <a:rPr lang="en-IN" sz="2400" b="1" dirty="0">
                <a:solidFill>
                  <a:schemeClr val="tx1"/>
                </a:solidFill>
                <a:latin typeface="Times New Roman" pitchFamily="18" charset="0"/>
                <a:cs typeface="Times New Roman" pitchFamily="18" charset="0"/>
              </a:rPr>
              <a:t>over 5000 years.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IN" b="1">
                <a:solidFill>
                  <a:srgbClr val="FF0000"/>
                </a:solidFill>
              </a:rPr>
              <a:t>Practising Traditional Knowledge</a:t>
            </a:r>
          </a:p>
        </p:txBody>
      </p:sp>
      <p:sp>
        <p:nvSpPr>
          <p:cNvPr id="10243" name="Content Placeholder 2"/>
          <p:cNvSpPr>
            <a:spLocks noGrp="1"/>
          </p:cNvSpPr>
          <p:nvPr>
            <p:ph idx="1"/>
          </p:nvPr>
        </p:nvSpPr>
        <p:spPr>
          <a:xfrm>
            <a:off x="457200" y="1295400"/>
            <a:ext cx="8229600" cy="4525963"/>
          </a:xfrm>
        </p:spPr>
        <p:txBody>
          <a:bodyPr>
            <a:normAutofit/>
          </a:bodyPr>
          <a:lstStyle/>
          <a:p>
            <a:pPr algn="just"/>
            <a:r>
              <a:rPr lang="en-IN" sz="2700" dirty="0">
                <a:solidFill>
                  <a:schemeClr val="tx1"/>
                </a:solidFill>
                <a:latin typeface="Times New Roman" pitchFamily="18" charset="0"/>
                <a:cs typeface="Times New Roman" pitchFamily="18" charset="0"/>
              </a:rPr>
              <a:t>The ancient people understood the secrets of herbs, medicinal characteristics of plants. </a:t>
            </a:r>
          </a:p>
          <a:p>
            <a:pPr algn="just"/>
            <a:r>
              <a:rPr lang="en-IN" sz="2700" dirty="0">
                <a:solidFill>
                  <a:schemeClr val="tx1"/>
                </a:solidFill>
                <a:latin typeface="Times New Roman" pitchFamily="18" charset="0"/>
                <a:cs typeface="Times New Roman" pitchFamily="18" charset="0"/>
              </a:rPr>
              <a:t>People are using those secrets in their day to day life. </a:t>
            </a:r>
          </a:p>
          <a:p>
            <a:pPr algn="just"/>
            <a:r>
              <a:rPr lang="en-IN" sz="2700" dirty="0">
                <a:solidFill>
                  <a:schemeClr val="tx1"/>
                </a:solidFill>
                <a:latin typeface="Times New Roman" pitchFamily="18" charset="0"/>
                <a:cs typeface="Times New Roman" pitchFamily="18" charset="0"/>
              </a:rPr>
              <a:t>These developing countries are very rich in traditional type of Biological Variety. </a:t>
            </a:r>
          </a:p>
          <a:p>
            <a:pPr algn="just"/>
            <a:r>
              <a:rPr lang="en-IN" sz="2700" dirty="0">
                <a:solidFill>
                  <a:schemeClr val="tx1"/>
                </a:solidFill>
                <a:latin typeface="Times New Roman" pitchFamily="18" charset="0"/>
                <a:cs typeface="Times New Roman" pitchFamily="18" charset="0"/>
              </a:rPr>
              <a:t>This life form of Biological Variety is known as “Biodiversity”. </a:t>
            </a:r>
          </a:p>
          <a:p>
            <a:pPr algn="just"/>
            <a:r>
              <a:rPr lang="en-IN" sz="2700" dirty="0">
                <a:solidFill>
                  <a:schemeClr val="tx1"/>
                </a:solidFill>
                <a:latin typeface="Times New Roman" pitchFamily="18" charset="0"/>
                <a:cs typeface="Times New Roman" pitchFamily="18" charset="0"/>
              </a:rPr>
              <a:t>New products have been discovered through research which is based on “Biological Recourses” named     “Bio prospecting”. </a:t>
            </a:r>
          </a:p>
        </p:txBody>
      </p:sp>
    </p:spTree>
  </p:cSld>
  <p:clrMapOvr>
    <a:masterClrMapping/>
  </p:clrMapOvr>
</p:sld>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5.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96B24"/>
      </a:accent1>
      <a:accent2>
        <a:srgbClr val="4EA72E"/>
      </a:accent2>
      <a:accent3>
        <a:srgbClr val="156082"/>
      </a:accent3>
      <a:accent4>
        <a:srgbClr val="0F9ED5"/>
      </a:accent4>
      <a:accent5>
        <a:srgbClr val="A02B93"/>
      </a:accent5>
      <a:accent6>
        <a:srgbClr val="E97132"/>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97E0A228-C590-4D20-B05F-A6BF04A05448}"/>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353</TotalTime>
  <Words>2461</Words>
  <Application>Microsoft Office PowerPoint</Application>
  <PresentationFormat>On-screen Show (4:3)</PresentationFormat>
  <Paragraphs>205</Paragraphs>
  <Slides>51</Slides>
  <Notes>1</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51</vt:i4>
      </vt:variant>
    </vt:vector>
  </HeadingPairs>
  <TitlesOfParts>
    <vt:vector size="65" baseType="lpstr">
      <vt:lpstr>Aptos</vt:lpstr>
      <vt:lpstr>Aptos Display</vt:lpstr>
      <vt:lpstr>Arial</vt:lpstr>
      <vt:lpstr>Arial Black</vt:lpstr>
      <vt:lpstr>Calibri</vt:lpstr>
      <vt:lpstr>Century Schoolbook</vt:lpstr>
      <vt:lpstr>Times New Roman</vt:lpstr>
      <vt:lpstr>Wingdings</vt:lpstr>
      <vt:lpstr>Wingdings 2</vt:lpstr>
      <vt:lpstr>4_Office Theme</vt:lpstr>
      <vt:lpstr>3_Office Theme</vt:lpstr>
      <vt:lpstr>2_Office Theme</vt:lpstr>
      <vt:lpstr>1_Oriel</vt:lpstr>
      <vt:lpstr>Office Theme</vt:lpstr>
      <vt:lpstr>PowerPoint Presentation</vt:lpstr>
      <vt:lpstr>PowerPoint Presentation</vt:lpstr>
      <vt:lpstr>Introduction to  Traditional knowledge (TK)</vt:lpstr>
      <vt:lpstr>It gives a chance for traditional based literary, artistic or scientific works, performances, inventions, scientific discoveries, designs, marks, names and symbols, undisclosed information, all other traditional based inventions and creations resulting from intellectual activity. </vt:lpstr>
      <vt:lpstr>The term traditional knowledge means   “the knowledge possessed by the indigenous people and communities, in one or more societies and in one or more pattern, with, but not reserved to art, dance and music, medicines and folk remedies, folk culture, biodiversity, knowledge and protection of plant varieties, handicrafts, designs, literature”.</vt:lpstr>
      <vt:lpstr>Importance of TK</vt:lpstr>
      <vt:lpstr>Practising Traditional Knowledge</vt:lpstr>
      <vt:lpstr>Practising Traditional Knowledge</vt:lpstr>
      <vt:lpstr>Practising Traditional Knowledge</vt:lpstr>
      <vt:lpstr>Protection of TK</vt:lpstr>
      <vt:lpstr>Protection of TK</vt:lpstr>
      <vt:lpstr>Protection of TK</vt:lpstr>
      <vt:lpstr>Protection of TK</vt:lpstr>
      <vt:lpstr>IMPORTANT CHARACTERISTICS OF TK</vt:lpstr>
      <vt:lpstr>IMPORTANT CHARACTERISTICS OF TK</vt:lpstr>
      <vt:lpstr>SCOPE AND IMPORTANCE OF TK</vt:lpstr>
      <vt:lpstr>SCOPE AND IMPORTANCE OF TK</vt:lpstr>
      <vt:lpstr>SCOPE AND IMPORTANCE OF TK</vt:lpstr>
      <vt:lpstr>SCOPE AND IMPORTANCE OF TK</vt:lpstr>
      <vt:lpstr>Importance of Traditional Knowledge</vt:lpstr>
      <vt:lpstr>Examples  </vt:lpstr>
      <vt:lpstr>TKS – Nature and Type </vt:lpstr>
      <vt:lpstr>PowerPoint Presentation</vt:lpstr>
      <vt:lpstr>Nature and types of TK</vt:lpstr>
      <vt:lpstr>Traditional Ecological Knowledge (TEK)</vt:lpstr>
      <vt:lpstr>Traditional Technical Knowledge (TTK)</vt:lpstr>
      <vt:lpstr>Handlooms and handcrafts</vt:lpstr>
      <vt:lpstr>Traditional Value and Ethics (TVE)</vt:lpstr>
      <vt:lpstr>Traditional Water harvesting practices</vt:lpstr>
      <vt:lpstr>Step well, an ancient water harvesting structure</vt:lpstr>
      <vt:lpstr>PowerPoint Presentation</vt:lpstr>
      <vt:lpstr>PowerPoint Presentation</vt:lpstr>
      <vt:lpstr>PowerPoint Presentation</vt:lpstr>
      <vt:lpstr>Bamboo drip irrigation</vt:lpstr>
      <vt:lpstr>PowerPoint Presentation</vt:lpstr>
      <vt:lpstr>Traditional Housing:  Vernacular Architecture</vt:lpstr>
      <vt:lpstr>PowerPoint Presentation</vt:lpstr>
      <vt:lpstr>Traditional agricultural practices</vt:lpstr>
      <vt:lpstr>Traditional agricultural practices</vt:lpstr>
      <vt:lpstr>PowerPoint Presentation</vt:lpstr>
      <vt:lpstr>Seed Preservation Technique </vt:lpstr>
      <vt:lpstr>Seed Preservation Technique </vt:lpstr>
      <vt:lpstr>Weather Forecasting/ Prediction</vt:lpstr>
      <vt:lpstr>Weather Forecasting/ Prediction</vt:lpstr>
      <vt:lpstr>Traditional knowledge in health and well being</vt:lpstr>
      <vt:lpstr>Traditional knowledge in health and well being</vt:lpstr>
      <vt:lpstr>What is Ayurveda?</vt:lpstr>
      <vt:lpstr>Traditional knowledge in health and well being</vt:lpstr>
      <vt:lpstr>Traditional knowledge in health and well being</vt:lpstr>
      <vt:lpstr>Traditional knowledge in health and well being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hp</dc:creator>
  <cp:lastModifiedBy>KAVYASHREE E D</cp:lastModifiedBy>
  <cp:revision>43</cp:revision>
  <dcterms:created xsi:type="dcterms:W3CDTF">2006-08-16T00:00:00Z</dcterms:created>
  <dcterms:modified xsi:type="dcterms:W3CDTF">2026-01-21T10:31:23Z</dcterms:modified>
</cp:coreProperties>
</file>